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sldIdLst>
    <p:sldId id="256" r:id="rId2"/>
    <p:sldId id="308" r:id="rId3"/>
    <p:sldId id="288" r:id="rId4"/>
    <p:sldId id="330" r:id="rId5"/>
    <p:sldId id="341" r:id="rId6"/>
    <p:sldId id="332" r:id="rId7"/>
    <p:sldId id="333" r:id="rId8"/>
    <p:sldId id="335" r:id="rId9"/>
    <p:sldId id="290" r:id="rId10"/>
    <p:sldId id="337" r:id="rId11"/>
    <p:sldId id="338" r:id="rId12"/>
    <p:sldId id="342" r:id="rId13"/>
    <p:sldId id="343" r:id="rId14"/>
    <p:sldId id="344" r:id="rId15"/>
    <p:sldId id="345" r:id="rId16"/>
    <p:sldId id="373" r:id="rId17"/>
    <p:sldId id="346" r:id="rId18"/>
    <p:sldId id="347" r:id="rId19"/>
    <p:sldId id="348" r:id="rId20"/>
    <p:sldId id="349" r:id="rId21"/>
    <p:sldId id="351" r:id="rId22"/>
    <p:sldId id="371" r:id="rId23"/>
    <p:sldId id="353" r:id="rId24"/>
    <p:sldId id="355" r:id="rId25"/>
    <p:sldId id="357" r:id="rId26"/>
    <p:sldId id="358" r:id="rId27"/>
    <p:sldId id="359" r:id="rId28"/>
    <p:sldId id="360" r:id="rId29"/>
    <p:sldId id="361" r:id="rId30"/>
    <p:sldId id="374" r:id="rId31"/>
    <p:sldId id="362" r:id="rId32"/>
    <p:sldId id="372" r:id="rId33"/>
    <p:sldId id="375" r:id="rId34"/>
    <p:sldId id="364" r:id="rId35"/>
    <p:sldId id="365" r:id="rId36"/>
    <p:sldId id="366" r:id="rId37"/>
    <p:sldId id="367" r:id="rId38"/>
    <p:sldId id="289" r:id="rId39"/>
    <p:sldId id="27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9200"/>
    <a:srgbClr val="77AC00"/>
    <a:srgbClr val="547A00"/>
    <a:srgbClr val="BC7900"/>
    <a:srgbClr val="003402"/>
    <a:srgbClr val="FFA709"/>
    <a:srgbClr val="FE8602"/>
    <a:srgbClr val="006C12"/>
    <a:srgbClr val="2597FF"/>
    <a:srgbClr val="00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5" autoAdjust="0"/>
    <p:restoredTop sz="94660"/>
  </p:normalViewPr>
  <p:slideViewPr>
    <p:cSldViewPr>
      <p:cViewPr varScale="1">
        <p:scale>
          <a:sx n="98" d="100"/>
          <a:sy n="98" d="100"/>
        </p:scale>
        <p:origin x="16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F9A67-36E5-46DA-B11A-2A1DB78297E7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702B4-5DC5-47A7-99B2-0CB8E1A6FB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8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91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2814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98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950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AU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139C598-7FCB-495E-9A1E-BF0C2D4F4900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3269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185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4956050"/>
            <a:ext cx="8093365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236" y="5872280"/>
            <a:ext cx="8102210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985720"/>
            <a:ext cx="794066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790" y="527605"/>
            <a:ext cx="671902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443835"/>
            <a:ext cx="6719020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780719"/>
            <a:ext cx="4123035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391539"/>
            <a:ext cx="4123035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780720"/>
            <a:ext cx="4106566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91540"/>
            <a:ext cx="4106566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econstor.eu/dspace/bitstream/10419/48154/1/663765870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5.gif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2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audio" Target="../media/media33.m4a"/><Relationship Id="rId5" Type="http://schemas.microsoft.com/office/2007/relationships/media" Target="../media/media33.m4a"/><Relationship Id="rId4" Type="http://schemas.openxmlformats.org/officeDocument/2006/relationships/audio" Target="../media/media32.m4a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hyperlink" Target="https://poseidon01.ssrn.com/delivery.php?ID=908065002113089018024030015119029092002057081068083017073028112026123026111000075025031050122061114096018114071000084028094065000023046060084070120008080080078087041015095127067087012080008081122012110075124089072087023109005004026078076086125004022&amp;EXT=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9540" y="59433"/>
            <a:ext cx="5182820" cy="1068935"/>
          </a:xfrm>
        </p:spPr>
        <p:txBody>
          <a:bodyPr>
            <a:noAutofit/>
          </a:bodyPr>
          <a:lstStyle/>
          <a:p>
            <a:r>
              <a:rPr lang="en-US" sz="3200" dirty="0"/>
              <a:t>SIT105 – Thinking Technology and Design </a:t>
            </a:r>
            <a:r>
              <a:rPr lang="en-US" sz="3200" u="sng" dirty="0">
                <a:solidFill>
                  <a:srgbClr val="FFFF00"/>
                </a:solidFill>
              </a:rPr>
              <a:t>Class 05</a:t>
            </a:r>
            <a:endParaRPr lang="en-US" sz="3200" u="sng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6260" y="5371245"/>
            <a:ext cx="3010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1" i="1" dirty="0">
                <a:solidFill>
                  <a:srgbClr val="FFFF00"/>
                </a:solidFill>
              </a:rPr>
              <a:t>Arguments &amp; </a:t>
            </a:r>
          </a:p>
          <a:p>
            <a:pPr>
              <a:buNone/>
            </a:pPr>
            <a:r>
              <a:rPr lang="en-AU" sz="2400" b="1" i="1" dirty="0">
                <a:solidFill>
                  <a:srgbClr val="FFFF00"/>
                </a:solidFill>
              </a:rPr>
              <a:t>Truth Tables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0FBC702-6B1F-4296-A7C8-C80C528CDA10}"/>
              </a:ext>
            </a:extLst>
          </p:cNvPr>
          <p:cNvSpPr txBox="1">
            <a:spLocks/>
          </p:cNvSpPr>
          <p:nvPr/>
        </p:nvSpPr>
        <p:spPr>
          <a:xfrm>
            <a:off x="4113885" y="5414165"/>
            <a:ext cx="4733855" cy="610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Dr</a:t>
            </a:r>
            <a:r>
              <a:rPr lang="en-GB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. Frank Jiang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Frank.Jiang@deakin.edu.au</a:t>
            </a:r>
          </a:p>
          <a:p>
            <a:r>
              <a:rPr lang="en-GB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en-US" altLang="zh-C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97A690-B9D3-4F6F-A582-27A579015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4" y="1138425"/>
            <a:ext cx="8398775" cy="763525"/>
          </a:xfrm>
        </p:spPr>
        <p:txBody>
          <a:bodyPr>
            <a:normAutofit/>
          </a:bodyPr>
          <a:lstStyle/>
          <a:p>
            <a:r>
              <a:rPr lang="en-AU" sz="2800" dirty="0"/>
              <a:t>Do Video Games Make People More Violent?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71" y="1901950"/>
            <a:ext cx="7940661" cy="4581151"/>
          </a:xfrm>
        </p:spPr>
        <p:txBody>
          <a:bodyPr>
            <a:normAutofit/>
          </a:bodyPr>
          <a:lstStyle/>
          <a:p>
            <a:r>
              <a:rPr lang="en-AU" sz="2400" dirty="0"/>
              <a:t>A 2011 study by the Center for European Economic Research found that although violent video games might increase </a:t>
            </a:r>
            <a:r>
              <a:rPr lang="en-AU" sz="2400" dirty="0">
                <a:solidFill>
                  <a:srgbClr val="659200"/>
                </a:solidFill>
              </a:rPr>
              <a:t>aggression </a:t>
            </a:r>
            <a:r>
              <a:rPr lang="en-AU" sz="2400" dirty="0"/>
              <a:t>they also have a paradoxical effect of </a:t>
            </a:r>
            <a:r>
              <a:rPr lang="en-AU" sz="2400" dirty="0">
                <a:solidFill>
                  <a:srgbClr val="659200"/>
                </a:solidFill>
              </a:rPr>
              <a:t>reducing crime</a:t>
            </a:r>
            <a:r>
              <a:rPr lang="en-AU" sz="2400" dirty="0"/>
              <a:t>. </a:t>
            </a:r>
          </a:p>
          <a:p>
            <a:r>
              <a:rPr lang="en-AU" sz="2400" dirty="0"/>
              <a:t>This is possibly because the time spent playing games </a:t>
            </a:r>
            <a:r>
              <a:rPr lang="en-AU" sz="2400" i="1" dirty="0">
                <a:solidFill>
                  <a:srgbClr val="659200"/>
                </a:solidFill>
              </a:rPr>
              <a:t>reduces time spent engaged in more antisocial actives.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0115" y="6124302"/>
            <a:ext cx="39703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solidFill>
                  <a:srgbClr val="252525"/>
                </a:solidFill>
                <a:latin typeface="Arial" panose="020B0604020202020204" pitchFamily="34" charset="0"/>
              </a:rPr>
              <a:t>Cunningham, A. Scott; Engelstätter, Benjamin; Ward, Michael R. (2011). </a:t>
            </a:r>
            <a:r>
              <a:rPr lang="en-AU" sz="1000" dirty="0">
                <a:solidFill>
                  <a:srgbClr val="663366"/>
                </a:solidFill>
                <a:latin typeface="Arial" panose="020B0604020202020204" pitchFamily="34" charset="0"/>
                <a:hlinkClick r:id="rId4"/>
              </a:rPr>
              <a:t>"Understanding the effects of violent video games on violent crime"</a:t>
            </a:r>
            <a:r>
              <a:rPr lang="en-AU" sz="1000" dirty="0">
                <a:solidFill>
                  <a:srgbClr val="252525"/>
                </a:solidFill>
                <a:latin typeface="Arial" panose="020B0604020202020204" pitchFamily="34" charset="0"/>
              </a:rPr>
              <a:t> (PDF). </a:t>
            </a:r>
            <a:r>
              <a:rPr lang="en-AU" sz="1000" i="1" dirty="0">
                <a:solidFill>
                  <a:srgbClr val="252525"/>
                </a:solidFill>
                <a:latin typeface="Arial" panose="020B0604020202020204" pitchFamily="34" charset="0"/>
              </a:rPr>
              <a:t>ZEW Discussion Papers 11-042</a:t>
            </a:r>
            <a:r>
              <a:rPr lang="en-AU" sz="1000" dirty="0">
                <a:solidFill>
                  <a:srgbClr val="252525"/>
                </a:solidFill>
                <a:latin typeface="Arial" panose="020B0604020202020204" pitchFamily="34" charset="0"/>
              </a:rPr>
              <a:t>. Center for European Economic Research. p. 25. Retrieved11 November 2014.</a:t>
            </a:r>
            <a:endParaRPr lang="en-AU" sz="10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8965" y="4497935"/>
            <a:ext cx="8398775" cy="1374346"/>
          </a:xfrm>
          <a:prstGeom prst="wedgeRoundRectCallout">
            <a:avLst>
              <a:gd name="adj1" fmla="val -999"/>
              <a:gd name="adj2" fmla="val 93626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100" dirty="0"/>
              <a:t>The study states that: violent video games "paradoxically may reduce violence while increasing the aggressiveness of individuals by simply shifting these individuals out of alternative activities where crime is more likely to occur."</a:t>
            </a:r>
          </a:p>
        </p:txBody>
      </p:sp>
      <p:pic>
        <p:nvPicPr>
          <p:cNvPr id="7" name="Picture 2" descr="http://cliparts.co/cliparts/pcq/Kd9/pcqKd9nR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0" y="5777224"/>
            <a:ext cx="1729524" cy="114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32" y="-1"/>
            <a:ext cx="2286000" cy="1443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E08D99-030A-4190-A68D-22434CD73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4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1443835"/>
            <a:ext cx="7940659" cy="763525"/>
          </a:xfrm>
        </p:spPr>
        <p:txBody>
          <a:bodyPr>
            <a:noAutofit/>
          </a:bodyPr>
          <a:lstStyle/>
          <a:p>
            <a:r>
              <a:rPr lang="en-AU" sz="3200" dirty="0"/>
              <a:t>Do Video Games Make People More Violent?</a:t>
            </a:r>
            <a:br>
              <a:rPr lang="en-AU" sz="3200" dirty="0"/>
            </a:br>
            <a:endParaRPr lang="en-AU" sz="3200" dirty="0"/>
          </a:p>
        </p:txBody>
      </p:sp>
      <p:pic>
        <p:nvPicPr>
          <p:cNvPr id="6" name="Picture 4" descr="http://www.ieyes.org/wp-content/uploads/2014/04/ps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0" y="2173575"/>
            <a:ext cx="1811090" cy="1832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4266590" y="2190188"/>
            <a:ext cx="4275739" cy="1835301"/>
          </a:xfrm>
          <a:prstGeom prst="wedgeRoundRectCallout">
            <a:avLst>
              <a:gd name="adj1" fmla="val -98895"/>
              <a:gd name="adj2" fmla="val 7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Let’s spend 5 minutes to analyse the previous research.  </a:t>
            </a:r>
          </a:p>
          <a:p>
            <a:pPr algn="ctr"/>
            <a:endParaRPr lang="en-AU" sz="2400" dirty="0"/>
          </a:p>
          <a:p>
            <a:pPr algn="ctr"/>
            <a:r>
              <a:rPr lang="en-AU" sz="2400" dirty="0"/>
              <a:t>Can you suggest 2 arguments either for, or against?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895586"/>
              </p:ext>
            </p:extLst>
          </p:nvPr>
        </p:nvGraphicFramePr>
        <p:xfrm>
          <a:off x="327610" y="4345231"/>
          <a:ext cx="8398774" cy="22578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9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2602">
                <a:tc>
                  <a:txBody>
                    <a:bodyPr/>
                    <a:lstStyle/>
                    <a:p>
                      <a:r>
                        <a:rPr lang="en-AU" dirty="0"/>
                        <a:t>Premise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1878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03500" y="129880"/>
            <a:ext cx="578440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AU" dirty="0"/>
              <a:t>Remember: The </a:t>
            </a:r>
            <a:r>
              <a:rPr lang="en-AU" b="1" dirty="0"/>
              <a:t>conclusion</a:t>
            </a:r>
            <a:r>
              <a:rPr lang="en-AU" dirty="0"/>
              <a:t> is the claim you are making and</a:t>
            </a:r>
          </a:p>
          <a:p>
            <a:r>
              <a:rPr lang="en-AU" dirty="0"/>
              <a:t>the </a:t>
            </a:r>
            <a:r>
              <a:rPr lang="en-AU" b="1" dirty="0"/>
              <a:t>premise</a:t>
            </a:r>
            <a:r>
              <a:rPr lang="en-AU" dirty="0"/>
              <a:t> is used as a reason for believing the conclusion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1F404A-AD3A-4C2E-88D3-9948AAE86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1365195" y="1291130"/>
            <a:ext cx="6413610" cy="3054099"/>
          </a:xfrm>
          <a:prstGeom prst="cloudCallout">
            <a:avLst>
              <a:gd name="adj1" fmla="val -32042"/>
              <a:gd name="adj2" fmla="val 813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  <a:p>
            <a:pPr algn="ctr"/>
            <a:r>
              <a:rPr lang="en-AU" sz="4000" dirty="0"/>
              <a:t>Next let’s look at Truth Tables!</a:t>
            </a:r>
            <a:endParaRPr lang="en-AU" sz="2000" dirty="0"/>
          </a:p>
          <a:p>
            <a:pPr algn="ctr"/>
            <a:br>
              <a:rPr lang="en-AU" sz="2000" dirty="0"/>
            </a:br>
            <a:endParaRPr lang="en-AU" sz="2000" dirty="0"/>
          </a:p>
        </p:txBody>
      </p:sp>
      <p:pic>
        <p:nvPicPr>
          <p:cNvPr id="4098" name="Picture 2" descr="http://images.clipartpanda.com/girl-student-thinking-clipart-think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5" y="4838647"/>
            <a:ext cx="2125850" cy="16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3413DF-9584-4AE6-A1CD-287A17D70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985720"/>
            <a:ext cx="7940660" cy="1068934"/>
          </a:xfrm>
        </p:spPr>
        <p:txBody>
          <a:bodyPr>
            <a:normAutofit fontScale="90000"/>
          </a:bodyPr>
          <a:lstStyle/>
          <a:p>
            <a:r>
              <a:rPr lang="en-AU" dirty="0"/>
              <a:t>Truth Tables</a:t>
            </a:r>
            <a:br>
              <a:rPr lang="en-AU" dirty="0"/>
            </a:br>
            <a:r>
              <a:rPr lang="en-AU" dirty="0"/>
              <a:t>	… Why do we need them?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1670" y="2054654"/>
            <a:ext cx="8077200" cy="4428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2800" dirty="0">
                <a:solidFill>
                  <a:schemeClr val="tx1"/>
                </a:solidFill>
              </a:rPr>
              <a:t>It is often difficult to determine the </a:t>
            </a:r>
            <a:r>
              <a:rPr lang="en-AU" sz="2800" b="1" dirty="0">
                <a:solidFill>
                  <a:schemeClr val="tx1"/>
                </a:solidFill>
              </a:rPr>
              <a:t>validity</a:t>
            </a:r>
            <a:r>
              <a:rPr lang="en-AU" sz="2800" dirty="0">
                <a:solidFill>
                  <a:schemeClr val="tx1"/>
                </a:solidFill>
              </a:rPr>
              <a:t> of long and/or complex arguments by just reading them!</a:t>
            </a:r>
          </a:p>
          <a:p>
            <a:pPr algn="l"/>
            <a:endParaRPr lang="en-AU" sz="2800" dirty="0">
              <a:solidFill>
                <a:schemeClr val="tx1"/>
              </a:solidFill>
            </a:endParaRPr>
          </a:p>
          <a:p>
            <a:pPr algn="l"/>
            <a:r>
              <a:rPr lang="en-AU" sz="2800" dirty="0">
                <a:solidFill>
                  <a:schemeClr val="tx1"/>
                </a:solidFill>
              </a:rPr>
              <a:t>Truth tables provide: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/>
                </a:solidFill>
              </a:rPr>
              <a:t>A visual way to see relationships</a:t>
            </a:r>
            <a:r>
              <a:rPr lang="en-AU" sz="2800" b="1" dirty="0">
                <a:solidFill>
                  <a:schemeClr val="tx1"/>
                </a:solidFill>
              </a:rPr>
              <a:t> </a:t>
            </a:r>
            <a:r>
              <a:rPr lang="en-AU" sz="2800" dirty="0">
                <a:solidFill>
                  <a:schemeClr val="tx1"/>
                </a:solidFill>
              </a:rPr>
              <a:t>between </a:t>
            </a:r>
            <a:r>
              <a:rPr lang="en-AU" sz="2800" b="1" dirty="0">
                <a:solidFill>
                  <a:schemeClr val="tx1"/>
                </a:solidFill>
              </a:rPr>
              <a:t>claim variables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/>
                </a:solidFill>
              </a:rPr>
              <a:t>Ways to </a:t>
            </a:r>
            <a:r>
              <a:rPr lang="en-AU" sz="2800" b="1" dirty="0">
                <a:solidFill>
                  <a:schemeClr val="tx1"/>
                </a:solidFill>
              </a:rPr>
              <a:t>determine validity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143" y="4803345"/>
            <a:ext cx="2231907" cy="1832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2" descr="http://images.clipartpanda.com/girl-student-thinking-clipart-thinking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5566870"/>
            <a:ext cx="1631545" cy="123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/>
          <p:cNvSpPr/>
          <p:nvPr/>
        </p:nvSpPr>
        <p:spPr>
          <a:xfrm rot="12964611">
            <a:off x="4342942" y="5519840"/>
            <a:ext cx="458115" cy="91622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2921387" y="6298434"/>
            <a:ext cx="120725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AU" dirty="0"/>
              <a:t>Important!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597F7B-3573-4699-8AEE-D88ADC65F4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65195" y="2207360"/>
            <a:ext cx="3054100" cy="10755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Truth Tables – 2 Ways!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truth tables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 Truth Table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Short Truth Table</a:t>
            </a:r>
          </a:p>
          <a:p>
            <a:pPr marL="1257300" lvl="2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Development of a long truth table normally takes more time…</a:t>
            </a:r>
          </a:p>
          <a:p>
            <a:r>
              <a:rPr lang="en-US" dirty="0"/>
              <a:t>A short truth table can be done faster than a long truth table </a:t>
            </a:r>
            <a:r>
              <a:rPr lang="en-US" b="1" dirty="0"/>
              <a:t>but you need to think critically!</a:t>
            </a:r>
          </a:p>
          <a:p>
            <a:endParaRPr lang="en-AU" dirty="0"/>
          </a:p>
        </p:txBody>
      </p:sp>
      <p:pic>
        <p:nvPicPr>
          <p:cNvPr id="1026" name="Picture 2" descr="https://encrypted-tbn0.gstatic.com/images?q=tbn:ANd9GcQ-IKDZ1q8Bto68PsEhMbN6HxBDjFcmOw4-ltN_2SSsTQMhFqpWa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165" y="1835657"/>
            <a:ext cx="2182805" cy="1447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94D9C7-5336-46C5-AA50-A89BE065F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0039" y="1295617"/>
            <a:ext cx="815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59200"/>
                </a:solidFill>
                <a:latin typeface="+mj-lt"/>
                <a:ea typeface="+mj-ea"/>
                <a:cs typeface="+mj-cs"/>
              </a:rPr>
              <a:t>What do we mean by TRUE(T) and FALSE(F)?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8965" y="2054655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2800" dirty="0">
                <a:solidFill>
                  <a:schemeClr val="tx1"/>
                </a:solidFill>
              </a:rPr>
              <a:t>Example: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5" y="2818180"/>
            <a:ext cx="2581275" cy="2409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75" y="2818180"/>
            <a:ext cx="4638675" cy="242887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08238A-B260-491C-9294-840F0D1AE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 and Types of Claims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4 logic operations that are being used in truth functional arguments:</a:t>
            </a:r>
          </a:p>
          <a:p>
            <a:endParaRPr lang="en-AU" dirty="0"/>
          </a:p>
          <a:p>
            <a:pPr marL="457200" indent="-457200" algn="ctr">
              <a:buFont typeface="Arial" charset="0"/>
              <a:buChar char="•"/>
            </a:pPr>
            <a:r>
              <a:rPr lang="en-AU" sz="3600" b="1" dirty="0">
                <a:solidFill>
                  <a:srgbClr val="659200"/>
                </a:solidFill>
              </a:rPr>
              <a:t>Negation NOT</a:t>
            </a:r>
          </a:p>
          <a:p>
            <a:pPr marL="457200" indent="-457200" algn="ctr">
              <a:buFont typeface="Arial" charset="0"/>
              <a:buChar char="•"/>
            </a:pPr>
            <a:r>
              <a:rPr lang="en-AU" sz="3600" b="1" dirty="0">
                <a:solidFill>
                  <a:srgbClr val="659200"/>
                </a:solidFill>
              </a:rPr>
              <a:t>Conjunction AND</a:t>
            </a:r>
          </a:p>
          <a:p>
            <a:pPr marL="457200" indent="-457200" algn="ctr">
              <a:buFont typeface="Arial" charset="0"/>
              <a:buChar char="•"/>
            </a:pPr>
            <a:r>
              <a:rPr lang="en-AU" sz="3600" b="1" dirty="0">
                <a:solidFill>
                  <a:srgbClr val="659200"/>
                </a:solidFill>
              </a:rPr>
              <a:t>Disjunction OR</a:t>
            </a:r>
          </a:p>
          <a:p>
            <a:pPr marL="457200" indent="-457200" algn="ctr">
              <a:buFont typeface="Arial" charset="0"/>
              <a:buChar char="•"/>
            </a:pPr>
            <a:r>
              <a:rPr lang="en-AU" sz="3600" b="1" dirty="0">
                <a:solidFill>
                  <a:srgbClr val="659200"/>
                </a:solidFill>
              </a:rPr>
              <a:t>The Conditional IF,THEN</a:t>
            </a:r>
          </a:p>
          <a:p>
            <a:endParaRPr lang="en-AU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13A06D-3B12-40D9-93FB-1D9F7E5FD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Negation (Not) ~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1670" y="1901950"/>
            <a:ext cx="8305800" cy="4525963"/>
          </a:xfrm>
        </p:spPr>
        <p:txBody>
          <a:bodyPr/>
          <a:lstStyle/>
          <a:p>
            <a:pPr>
              <a:buNone/>
            </a:pPr>
            <a:r>
              <a:rPr lang="en-AU" sz="2800" dirty="0"/>
              <a:t>Whatever truth value a claim may have, the negation will result in the other value.</a:t>
            </a:r>
          </a:p>
          <a:p>
            <a:r>
              <a:rPr lang="en-AU" sz="2800" dirty="0"/>
              <a:t>Example, let p = Tina is tall </a:t>
            </a:r>
          </a:p>
          <a:p>
            <a:pPr lvl="1"/>
            <a:r>
              <a:rPr lang="en-AU" dirty="0"/>
              <a:t>Then </a:t>
            </a:r>
            <a:r>
              <a:rPr lang="en-AU" b="1" dirty="0"/>
              <a:t>not</a:t>
            </a:r>
            <a:r>
              <a:rPr lang="en-AU" dirty="0"/>
              <a:t> (Tina is tall) = Tina is short</a:t>
            </a:r>
          </a:p>
          <a:p>
            <a:r>
              <a:rPr lang="en-AU" sz="2800" dirty="0"/>
              <a:t>‘~p’ represents ‘not p’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95718" y="4568950"/>
          <a:ext cx="354935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74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u="none" dirty="0"/>
                        <a:t>p</a:t>
                      </a:r>
                      <a:endParaRPr lang="en-AU" i="1" u="none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~p (i.e., not p)</a:t>
                      </a:r>
                      <a:endParaRPr lang="en-AU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402270" y="4568950"/>
            <a:ext cx="3124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AU" sz="2800" kern="0" dirty="0">
                <a:solidFill>
                  <a:srgbClr val="659200"/>
                </a:solidFill>
                <a:latin typeface="+mn-lt"/>
                <a:cs typeface="+mn-cs"/>
              </a:rPr>
              <a:t>p = Tina is tall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0A2A03-802C-4A95-8B99-D6D0BE9DD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9870" y="2625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8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Conjunction (and) 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conjunction is a compound claim made up of two simpler claims</a:t>
            </a:r>
          </a:p>
          <a:p>
            <a:r>
              <a:rPr lang="en-AU" dirty="0"/>
              <a:t>Example, Tina is tall </a:t>
            </a:r>
            <a:r>
              <a:rPr lang="en-AU" b="1" dirty="0"/>
              <a:t>and</a:t>
            </a:r>
            <a:r>
              <a:rPr lang="en-AU" dirty="0"/>
              <a:t> John is short</a:t>
            </a:r>
          </a:p>
          <a:p>
            <a:r>
              <a:rPr lang="en-AU" dirty="0"/>
              <a:t>‘●’ represents ‘</a:t>
            </a:r>
            <a:r>
              <a:rPr lang="en-AU" b="1" dirty="0"/>
              <a:t>and</a:t>
            </a:r>
            <a:r>
              <a:rPr lang="en-AU" dirty="0"/>
              <a:t>’ (sometimes ʌ is used)</a:t>
            </a:r>
          </a:p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35671"/>
              </p:ext>
            </p:extLst>
          </p:nvPr>
        </p:nvGraphicFramePr>
        <p:xfrm>
          <a:off x="296260" y="4075511"/>
          <a:ext cx="3048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u="none" dirty="0"/>
                        <a:t>p</a:t>
                      </a:r>
                      <a:endParaRPr lang="en-AU" i="1" u="none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q</a:t>
                      </a:r>
                      <a:endParaRPr lang="en-AU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  ● q</a:t>
                      </a:r>
                      <a:endParaRPr lang="en-AU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01460" y="4329511"/>
            <a:ext cx="3124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AU" sz="2800" kern="0" dirty="0">
                <a:solidFill>
                  <a:srgbClr val="659200"/>
                </a:solidFill>
                <a:latin typeface="+mn-lt"/>
                <a:cs typeface="+mn-cs"/>
              </a:rPr>
              <a:t>p = Tina is tall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AU" sz="2800" kern="0" dirty="0">
                <a:solidFill>
                  <a:srgbClr val="659200"/>
                </a:solidFill>
                <a:latin typeface="+mn-lt"/>
                <a:cs typeface="+mn-cs"/>
              </a:rPr>
              <a:t>q = John is short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22710" y="5706336"/>
            <a:ext cx="277682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sym typeface="Wingdings"/>
              </a:rPr>
              <a:t>True value is when both claims are True, all other times False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A76142-27B0-4717-BC92-11CFDCAB09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Disjunction (or) V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1670" y="1901950"/>
            <a:ext cx="80772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sz="2800" dirty="0"/>
              <a:t>A disjunction is a compound claim made up of two simpler claims</a:t>
            </a:r>
          </a:p>
          <a:p>
            <a:r>
              <a:rPr lang="en-AU" sz="2800" dirty="0"/>
              <a:t>Example, Tina is tall </a:t>
            </a:r>
            <a:r>
              <a:rPr lang="en-AU" sz="2800" b="1" dirty="0"/>
              <a:t>or</a:t>
            </a:r>
            <a:r>
              <a:rPr lang="en-AU" sz="2800" dirty="0"/>
              <a:t> John is short</a:t>
            </a:r>
          </a:p>
          <a:p>
            <a:r>
              <a:rPr lang="en-AU" sz="2800" dirty="0"/>
              <a:t>‘V’ represents ‘</a:t>
            </a:r>
            <a:r>
              <a:rPr lang="en-AU" sz="2800" b="1" dirty="0"/>
              <a:t>or</a:t>
            </a:r>
            <a:r>
              <a:rPr lang="en-AU" sz="2800" dirty="0"/>
              <a:t>’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680407"/>
              </p:ext>
            </p:extLst>
          </p:nvPr>
        </p:nvGraphicFramePr>
        <p:xfrm>
          <a:off x="143555" y="4192525"/>
          <a:ext cx="3048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u="none" dirty="0"/>
                        <a:t>p</a:t>
                      </a:r>
                      <a:endParaRPr lang="en-AU" i="1" u="none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q</a:t>
                      </a:r>
                      <a:endParaRPr lang="en-AU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 V q</a:t>
                      </a:r>
                      <a:endParaRPr lang="en-AU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503065" y="4067904"/>
            <a:ext cx="3124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AU" sz="2800" kern="0" dirty="0">
                <a:solidFill>
                  <a:srgbClr val="659200"/>
                </a:solidFill>
                <a:latin typeface="+mn-lt"/>
                <a:cs typeface="+mn-cs"/>
              </a:rPr>
              <a:t>p = Tina is tall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AU" sz="2800" kern="0" dirty="0">
                <a:solidFill>
                  <a:srgbClr val="659200"/>
                </a:solidFill>
                <a:latin typeface="+mn-lt"/>
                <a:cs typeface="+mn-cs"/>
              </a:rPr>
              <a:t>q = John is short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264" y="5934287"/>
            <a:ext cx="380146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sym typeface="Wingdings"/>
              </a:rPr>
              <a:t>False value is when both claims are False, all other times True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010854-2DB2-4694-B202-5670124F4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3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92" y="1104072"/>
            <a:ext cx="8093365" cy="797878"/>
          </a:xfrm>
        </p:spPr>
        <p:txBody>
          <a:bodyPr/>
          <a:lstStyle/>
          <a:p>
            <a:r>
              <a:rPr lang="en-AU" cap="none" dirty="0">
                <a:solidFill>
                  <a:srgbClr val="659200"/>
                </a:solidFill>
              </a:rPr>
              <a:t>Critical Thinking Quote of the Class</a:t>
            </a:r>
          </a:p>
        </p:txBody>
      </p:sp>
      <p:pic>
        <p:nvPicPr>
          <p:cNvPr id="13" name="Picture 2" descr="http://kidspressmagazine.com/wp-content/uploads/2014/04/UAcdtF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2901394"/>
            <a:ext cx="6262623" cy="2818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59175" y="1901950"/>
            <a:ext cx="70104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i="1" dirty="0"/>
              <a:t>Nikola Tesla was a Serbian American inventor, electrical engineer, mechanical engineer, and futurist. Most well known for harnessing light, inventing x-rays, radio, and alternating current.</a:t>
            </a:r>
            <a:endParaRPr lang="en-AU" b="1" i="1" u="sng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9175" y="5818310"/>
            <a:ext cx="7010400" cy="1021556"/>
          </a:xfrm>
          <a:prstGeom prst="wedgeRoundRectCallout">
            <a:avLst>
              <a:gd name="adj1" fmla="val -15926"/>
              <a:gd name="adj2" fmla="val -9525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Even when our efforts don't seem to provide results, that doesn't mean we've failed or should give up! Consider them part of the process of </a:t>
            </a:r>
            <a:r>
              <a:rPr lang="en-AU" u="sng" dirty="0">
                <a:solidFill>
                  <a:schemeClr val="tx2"/>
                </a:solidFill>
              </a:rPr>
              <a:t>finding</a:t>
            </a:r>
            <a:r>
              <a:rPr lang="en-AU" dirty="0">
                <a:solidFill>
                  <a:schemeClr val="tx2"/>
                </a:solidFill>
              </a:rPr>
              <a:t> </a:t>
            </a:r>
            <a:r>
              <a:rPr lang="en-AU" u="sng" dirty="0">
                <a:solidFill>
                  <a:schemeClr val="tx2"/>
                </a:solidFill>
              </a:rPr>
              <a:t>what </a:t>
            </a:r>
            <a:r>
              <a:rPr lang="en-AU" i="1" u="sng" dirty="0">
                <a:solidFill>
                  <a:schemeClr val="tx2"/>
                </a:solidFill>
              </a:rPr>
              <a:t>does</a:t>
            </a:r>
            <a:r>
              <a:rPr lang="en-AU" u="sng" dirty="0">
                <a:solidFill>
                  <a:schemeClr val="tx2"/>
                </a:solidFill>
              </a:rPr>
              <a:t> work.</a:t>
            </a:r>
            <a:endParaRPr lang="en-AU" b="1" u="sng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B2B023-6E33-4D15-B0CE-C72525DD8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6257" y="29457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Conditional →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7568" y="2054655"/>
            <a:ext cx="7496647" cy="4373258"/>
          </a:xfrm>
        </p:spPr>
        <p:txBody>
          <a:bodyPr>
            <a:normAutofit/>
          </a:bodyPr>
          <a:lstStyle/>
          <a:p>
            <a:r>
              <a:rPr lang="en-AU" sz="2800" dirty="0"/>
              <a:t>A conditional is a compound claim made up of two simpler claims</a:t>
            </a:r>
          </a:p>
          <a:p>
            <a:r>
              <a:rPr lang="en-AU" sz="2800" dirty="0"/>
              <a:t>E.g. </a:t>
            </a:r>
            <a:r>
              <a:rPr lang="en-AU" sz="2800" b="1" u="sng" dirty="0"/>
              <a:t>If</a:t>
            </a:r>
            <a:r>
              <a:rPr lang="en-AU" sz="2800" b="1" dirty="0"/>
              <a:t> Jack is my son, Jack is younger than me</a:t>
            </a:r>
          </a:p>
          <a:p>
            <a:r>
              <a:rPr lang="en-AU" sz="2800" dirty="0"/>
              <a:t>‘→’ represents the conditional operator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532921"/>
              </p:ext>
            </p:extLst>
          </p:nvPr>
        </p:nvGraphicFramePr>
        <p:xfrm>
          <a:off x="319165" y="4006424"/>
          <a:ext cx="3048000" cy="22023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r>
                        <a:rPr lang="en-AU" u="none" dirty="0"/>
                        <a:t>p</a:t>
                      </a:r>
                      <a:endParaRPr lang="en-AU" i="1" u="none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q</a:t>
                      </a:r>
                      <a:endParaRPr lang="en-AU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 </a:t>
                      </a:r>
                      <a:r>
                        <a:rPr lang="en-AU" sz="1800" dirty="0"/>
                        <a:t>→</a:t>
                      </a:r>
                      <a:r>
                        <a:rPr lang="en-AU" dirty="0"/>
                        <a:t> q</a:t>
                      </a:r>
                      <a:endParaRPr lang="en-AU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285"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</a:t>
                      </a:r>
                      <a:endParaRPr lang="en-AU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635568" y="4100247"/>
            <a:ext cx="3410272" cy="11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AU" sz="2800" kern="0" dirty="0">
                <a:solidFill>
                  <a:srgbClr val="659200"/>
                </a:solidFill>
                <a:latin typeface="+mn-lt"/>
                <a:cs typeface="+mn-cs"/>
              </a:rPr>
              <a:t>p = Jack is my son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AU" sz="2800" kern="0" dirty="0">
                <a:solidFill>
                  <a:srgbClr val="659200"/>
                </a:solidFill>
                <a:latin typeface="+mn-lt"/>
                <a:cs typeface="+mn-cs"/>
              </a:rPr>
              <a:t>q = Jack is younger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2450" y="6017524"/>
            <a:ext cx="5015060" cy="59638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sym typeface="Wingdings"/>
              </a:rPr>
              <a:t>False value is when the first claims is True and the second claims is False, all others True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E14F721-7EA2-4DD1-94DF-3961666AE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138425"/>
            <a:ext cx="7940660" cy="763525"/>
          </a:xfrm>
        </p:spPr>
        <p:txBody>
          <a:bodyPr/>
          <a:lstStyle/>
          <a:p>
            <a:r>
              <a:rPr lang="en-AU" dirty="0"/>
              <a:t>Summary of Steps in Truth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2054655"/>
            <a:ext cx="8093366" cy="4275741"/>
          </a:xfrm>
        </p:spPr>
        <p:txBody>
          <a:bodyPr/>
          <a:lstStyle/>
          <a:p>
            <a:pPr marL="365760" lvl="1" indent="0">
              <a:lnSpc>
                <a:spcPct val="150000"/>
              </a:lnSpc>
              <a:buNone/>
            </a:pPr>
            <a:r>
              <a:rPr lang="en-US" dirty="0">
                <a:latin typeface="Calibri" panose="020F0502020204030204" pitchFamily="34" charset="0"/>
              </a:rPr>
              <a:t>1.  </a:t>
            </a:r>
            <a:r>
              <a:rPr lang="en-US" b="1" dirty="0">
                <a:latin typeface="Calibri" panose="020F0502020204030204" pitchFamily="34" charset="0"/>
              </a:rPr>
              <a:t>Summarise</a:t>
            </a:r>
            <a:r>
              <a:rPr lang="en-US" dirty="0">
                <a:latin typeface="Calibri" panose="020F0502020204030204" pitchFamily="34" charset="0"/>
              </a:rPr>
              <a:t> the argument</a:t>
            </a:r>
          </a:p>
          <a:p>
            <a:pPr marL="365760" lvl="1" indent="0">
              <a:lnSpc>
                <a:spcPct val="150000"/>
              </a:lnSpc>
              <a:buNone/>
            </a:pPr>
            <a:r>
              <a:rPr lang="en-US" dirty="0">
                <a:latin typeface="Calibri" panose="020F0502020204030204" pitchFamily="34" charset="0"/>
              </a:rPr>
              <a:t>2.  </a:t>
            </a:r>
            <a:r>
              <a:rPr lang="en-US" b="1" dirty="0">
                <a:latin typeface="Calibri" panose="020F0502020204030204" pitchFamily="34" charset="0"/>
              </a:rPr>
              <a:t>Calculate</a:t>
            </a:r>
            <a:r>
              <a:rPr lang="en-US" dirty="0">
                <a:latin typeface="Calibri" panose="020F0502020204030204" pitchFamily="34" charset="0"/>
              </a:rPr>
              <a:t> the number of rows</a:t>
            </a:r>
          </a:p>
          <a:p>
            <a:pPr marL="365760" lvl="1" indent="0">
              <a:lnSpc>
                <a:spcPct val="150000"/>
              </a:lnSpc>
              <a:buNone/>
            </a:pPr>
            <a:r>
              <a:rPr lang="en-US" dirty="0">
                <a:latin typeface="Calibri" panose="020F0502020204030204" pitchFamily="34" charset="0"/>
              </a:rPr>
              <a:t>3.  </a:t>
            </a:r>
            <a:r>
              <a:rPr lang="en-US" b="1" dirty="0">
                <a:latin typeface="Calibri" panose="020F0502020204030204" pitchFamily="34" charset="0"/>
              </a:rPr>
              <a:t>Draw</a:t>
            </a:r>
            <a:r>
              <a:rPr lang="en-US" dirty="0">
                <a:latin typeface="Calibri" panose="020F0502020204030204" pitchFamily="34" charset="0"/>
              </a:rPr>
              <a:t> the table</a:t>
            </a:r>
          </a:p>
          <a:p>
            <a:pPr marL="365760" lvl="1" indent="0">
              <a:lnSpc>
                <a:spcPct val="150000"/>
              </a:lnSpc>
              <a:buNone/>
            </a:pPr>
            <a:r>
              <a:rPr lang="en-US" dirty="0">
                <a:latin typeface="Calibri" panose="020F0502020204030204" pitchFamily="34" charset="0"/>
              </a:rPr>
              <a:t>4.  </a:t>
            </a:r>
            <a:r>
              <a:rPr lang="en-US" b="1" dirty="0">
                <a:latin typeface="Calibri" panose="020F0502020204030204" pitchFamily="34" charset="0"/>
              </a:rPr>
              <a:t>Fill</a:t>
            </a:r>
            <a:r>
              <a:rPr lang="en-US" dirty="0">
                <a:latin typeface="Calibri" panose="020F0502020204030204" pitchFamily="34" charset="0"/>
              </a:rPr>
              <a:t> the table</a:t>
            </a:r>
          </a:p>
          <a:p>
            <a:pPr marL="365760" lvl="1" indent="0">
              <a:lnSpc>
                <a:spcPct val="150000"/>
              </a:lnSpc>
              <a:buNone/>
            </a:pPr>
            <a:r>
              <a:rPr lang="en-US" dirty="0">
                <a:latin typeface="Calibri" panose="020F0502020204030204" pitchFamily="34" charset="0"/>
              </a:rPr>
              <a:t>5.  </a:t>
            </a:r>
            <a:r>
              <a:rPr lang="en-US" b="1" dirty="0">
                <a:latin typeface="Calibri" panose="020F0502020204030204" pitchFamily="34" charset="0"/>
              </a:rPr>
              <a:t>Identify</a:t>
            </a:r>
            <a:r>
              <a:rPr lang="en-US" dirty="0">
                <a:latin typeface="Calibri" panose="020F0502020204030204" pitchFamily="34" charset="0"/>
              </a:rPr>
              <a:t> whether the argument is </a:t>
            </a:r>
            <a:r>
              <a:rPr lang="en-US" b="1" dirty="0">
                <a:latin typeface="Calibri" panose="020F0502020204030204" pitchFamily="34" charset="0"/>
              </a:rPr>
              <a:t>valid</a:t>
            </a:r>
            <a:r>
              <a:rPr lang="en-US" dirty="0">
                <a:latin typeface="Calibri" panose="020F0502020204030204" pitchFamily="34" charset="0"/>
              </a:rPr>
              <a:t> or </a:t>
            </a:r>
            <a:r>
              <a:rPr lang="en-US" b="1" dirty="0">
                <a:latin typeface="Calibri" panose="020F0502020204030204" pitchFamily="34" charset="0"/>
              </a:rPr>
              <a:t>invalid</a:t>
            </a:r>
          </a:p>
          <a:p>
            <a:pPr marL="365760" lvl="1" indent="0">
              <a:buNone/>
            </a:pPr>
            <a:endParaRPr lang="en-US" sz="2400" b="1" dirty="0"/>
          </a:p>
          <a:p>
            <a:pPr marL="365760" lvl="1" indent="0">
              <a:buNone/>
            </a:pPr>
            <a:endParaRPr lang="en-US" sz="2400" b="1" dirty="0"/>
          </a:p>
          <a:p>
            <a:endParaRPr lang="en-AU" dirty="0"/>
          </a:p>
        </p:txBody>
      </p:sp>
      <p:pic>
        <p:nvPicPr>
          <p:cNvPr id="4" name="Picture 2" descr="http://www.clipartbest.com/cliparts/4i9/oky/4i9okybAT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81" y="2665475"/>
            <a:ext cx="1730049" cy="173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5EA3CC-C72E-49A7-8777-791B0EC3E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7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/>
          <p:cNvSpPr/>
          <p:nvPr/>
        </p:nvSpPr>
        <p:spPr>
          <a:xfrm>
            <a:off x="1365195" y="1291130"/>
            <a:ext cx="6413610" cy="3054099"/>
          </a:xfrm>
          <a:prstGeom prst="cloudCallout">
            <a:avLst>
              <a:gd name="adj1" fmla="val -32042"/>
              <a:gd name="adj2" fmla="val 813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  <a:p>
            <a:pPr algn="ctr"/>
            <a:r>
              <a:rPr lang="en-AU" sz="4000" dirty="0"/>
              <a:t>Let’s Begin with Long Truth Tables!</a:t>
            </a:r>
            <a:endParaRPr lang="en-AU" sz="2000" dirty="0"/>
          </a:p>
          <a:p>
            <a:pPr algn="ctr"/>
            <a:br>
              <a:rPr lang="en-AU" sz="2000" dirty="0"/>
            </a:br>
            <a:endParaRPr lang="en-AU" sz="2000" dirty="0"/>
          </a:p>
        </p:txBody>
      </p:sp>
      <p:pic>
        <p:nvPicPr>
          <p:cNvPr id="6" name="Picture 2" descr="http://images.clipartpanda.com/girl-student-thinking-clipart-think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5" y="4838647"/>
            <a:ext cx="2125850" cy="16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D58639-DD8E-4E58-8B6D-3C889C3B5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295" y="49572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Involved in a </a:t>
            </a:r>
            <a:r>
              <a:rPr lang="en-AU" b="1" dirty="0"/>
              <a:t>Long </a:t>
            </a:r>
            <a:r>
              <a:rPr lang="en-AU" dirty="0"/>
              <a:t>Truth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6" y="1749245"/>
            <a:ext cx="8398776" cy="4428446"/>
          </a:xfrm>
        </p:spPr>
        <p:txBody>
          <a:bodyPr>
            <a:normAutofit/>
          </a:bodyPr>
          <a:lstStyle/>
          <a:p>
            <a:pPr marL="822960" lvl="1" indent="-457200">
              <a:buFont typeface="Arial" pitchFamily="34" charset="0"/>
              <a:buAutoNum type="arabicPeriod"/>
            </a:pPr>
            <a:r>
              <a:rPr lang="en-US" sz="2400" b="1" dirty="0"/>
              <a:t>Summarise the argument (cont.)</a:t>
            </a:r>
          </a:p>
          <a:p>
            <a:pPr marL="365760" lvl="1"/>
            <a:r>
              <a:rPr lang="en-US" sz="2400" dirty="0"/>
              <a:t>Firstly create a single variable code for each, something that relates to the claim/s used… apple = a.</a:t>
            </a:r>
          </a:p>
          <a:p>
            <a:pPr marL="365760" lvl="1"/>
            <a:r>
              <a:rPr lang="en-US" sz="2400" dirty="0"/>
              <a:t>Use the logical operators we looked at earlier: ~/V /    / </a:t>
            </a:r>
          </a:p>
          <a:p>
            <a:pPr marL="365760" lvl="1"/>
            <a:endParaRPr lang="en-US" sz="2400" dirty="0"/>
          </a:p>
          <a:p>
            <a:pPr marL="42291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Michael does </a:t>
            </a:r>
            <a:r>
              <a:rPr lang="en-US" sz="2400" b="1" dirty="0"/>
              <a:t>NOT </a:t>
            </a:r>
            <a:r>
              <a:rPr lang="en-US" sz="2400" dirty="0"/>
              <a:t>like </a:t>
            </a:r>
            <a:r>
              <a:rPr lang="en-US" sz="2400" b="1" dirty="0"/>
              <a:t>a</a:t>
            </a:r>
            <a:r>
              <a:rPr lang="en-US" sz="2400" dirty="0"/>
              <a:t>pple = </a:t>
            </a:r>
            <a:r>
              <a:rPr lang="en-US" sz="2400" b="1" dirty="0">
                <a:solidFill>
                  <a:srgbClr val="659200"/>
                </a:solidFill>
              </a:rPr>
              <a:t>~a</a:t>
            </a:r>
          </a:p>
          <a:p>
            <a:pPr marL="42291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Michael likes apple </a:t>
            </a:r>
            <a:r>
              <a:rPr lang="en-US" sz="2400" b="1" dirty="0"/>
              <a:t>OR</a:t>
            </a:r>
            <a:r>
              <a:rPr lang="en-US" sz="2400" dirty="0"/>
              <a:t> </a:t>
            </a:r>
            <a:r>
              <a:rPr lang="en-US" sz="2400" b="1" dirty="0"/>
              <a:t>b</a:t>
            </a:r>
            <a:r>
              <a:rPr lang="en-US" sz="2400" dirty="0"/>
              <a:t>anana = </a:t>
            </a:r>
            <a:r>
              <a:rPr lang="en-US" sz="2400" dirty="0">
                <a:solidFill>
                  <a:srgbClr val="659200"/>
                </a:solidFill>
              </a:rPr>
              <a:t>a </a:t>
            </a:r>
            <a:r>
              <a:rPr lang="en-US" sz="2400" b="1" dirty="0">
                <a:solidFill>
                  <a:srgbClr val="659200"/>
                </a:solidFill>
              </a:rPr>
              <a:t>V</a:t>
            </a:r>
            <a:r>
              <a:rPr lang="en-US" sz="2400" dirty="0">
                <a:solidFill>
                  <a:srgbClr val="659200"/>
                </a:solidFill>
              </a:rPr>
              <a:t> </a:t>
            </a:r>
            <a:r>
              <a:rPr lang="en-US" sz="2400" b="1" dirty="0">
                <a:solidFill>
                  <a:srgbClr val="659200"/>
                </a:solidFill>
              </a:rPr>
              <a:t>b</a:t>
            </a:r>
            <a:r>
              <a:rPr lang="en-US" sz="2400" dirty="0">
                <a:solidFill>
                  <a:srgbClr val="659200"/>
                </a:solidFill>
              </a:rPr>
              <a:t> </a:t>
            </a:r>
          </a:p>
          <a:p>
            <a:pPr marL="42291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Michael likes apple </a:t>
            </a:r>
            <a:r>
              <a:rPr lang="en-US" sz="2400" b="1" dirty="0"/>
              <a:t>AND</a:t>
            </a:r>
            <a:r>
              <a:rPr lang="en-US" sz="2400" dirty="0"/>
              <a:t> banana = </a:t>
            </a:r>
            <a:r>
              <a:rPr lang="en-US" sz="2400" dirty="0">
                <a:solidFill>
                  <a:srgbClr val="659200"/>
                </a:solidFill>
              </a:rPr>
              <a:t>a     b  </a:t>
            </a:r>
          </a:p>
          <a:p>
            <a:pPr marL="422910" lvl="1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IF</a:t>
            </a:r>
            <a:r>
              <a:rPr lang="en-US" sz="2400" dirty="0"/>
              <a:t> Michael likes apple, THEN he likes banana = </a:t>
            </a:r>
            <a:r>
              <a:rPr lang="en-US" sz="2400" dirty="0">
                <a:solidFill>
                  <a:srgbClr val="659200"/>
                </a:solidFill>
              </a:rPr>
              <a:t>a      b </a:t>
            </a:r>
            <a:endParaRPr lang="en-AU" sz="2400" dirty="0"/>
          </a:p>
        </p:txBody>
      </p:sp>
      <p:sp>
        <p:nvSpPr>
          <p:cNvPr id="4" name="Right Arrow 3"/>
          <p:cNvSpPr/>
          <p:nvPr/>
        </p:nvSpPr>
        <p:spPr>
          <a:xfrm>
            <a:off x="7380330" y="3228001"/>
            <a:ext cx="313656" cy="792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5182820" y="4923646"/>
            <a:ext cx="144016" cy="144016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015280" y="3151190"/>
            <a:ext cx="144016" cy="144016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626920" y="5410204"/>
            <a:ext cx="235655" cy="8713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89DF8A-B8D5-479A-8094-6D1F5F094D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9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07080" y="3276295"/>
            <a:ext cx="7787955" cy="45811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Involved in a </a:t>
            </a:r>
            <a:r>
              <a:rPr lang="en-AU" b="1" dirty="0"/>
              <a:t>Long </a:t>
            </a:r>
            <a:r>
              <a:rPr lang="en-AU" dirty="0"/>
              <a:t>Truth Table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6068" y="1749245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238" y="1803607"/>
            <a:ext cx="8369918" cy="4559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algn="l"/>
            <a:r>
              <a:rPr lang="en-US" sz="3600" b="1" dirty="0">
                <a:solidFill>
                  <a:schemeClr val="tx1"/>
                </a:solidFill>
              </a:rPr>
              <a:t>2.	Calculate the number of rows that table needs</a:t>
            </a:r>
            <a:r>
              <a:rPr lang="en-US" sz="3600" dirty="0">
                <a:solidFill>
                  <a:schemeClr val="tx1"/>
                </a:solidFill>
              </a:rPr>
              <a:t>:</a:t>
            </a:r>
          </a:p>
          <a:p>
            <a:pPr marL="365760" lvl="1" algn="l"/>
            <a:r>
              <a:rPr lang="en-US" sz="3600" dirty="0">
                <a:solidFill>
                  <a:schemeClr val="tx1"/>
                </a:solidFill>
              </a:rPr>
              <a:t>The number of rows = 2</a:t>
            </a:r>
            <a:r>
              <a:rPr lang="en-US" sz="3600" baseline="30000" dirty="0">
                <a:solidFill>
                  <a:schemeClr val="tx1"/>
                </a:solidFill>
              </a:rPr>
              <a:t>n</a:t>
            </a:r>
          </a:p>
          <a:p>
            <a:pPr marL="365760" lvl="1" algn="l"/>
            <a:endParaRPr lang="en-US" sz="3600" baseline="30000" dirty="0">
              <a:solidFill>
                <a:schemeClr val="tx1"/>
              </a:solidFill>
            </a:endParaRPr>
          </a:p>
          <a:p>
            <a:pPr marL="365760" lvl="1" algn="l"/>
            <a:r>
              <a:rPr lang="en-US" sz="3600" b="1" baseline="30000" dirty="0">
                <a:solidFill>
                  <a:schemeClr val="tx1"/>
                </a:solidFill>
              </a:rPr>
              <a:t>n</a:t>
            </a:r>
            <a:r>
              <a:rPr lang="en-US" sz="3600" baseline="30000" dirty="0">
                <a:solidFill>
                  <a:schemeClr val="tx1"/>
                </a:solidFill>
              </a:rPr>
              <a:t> is the number of </a:t>
            </a:r>
            <a:r>
              <a:rPr lang="en-US" sz="3600" b="1" baseline="30000" dirty="0">
                <a:solidFill>
                  <a:schemeClr val="tx1"/>
                </a:solidFill>
              </a:rPr>
              <a:t>variables</a:t>
            </a:r>
            <a:r>
              <a:rPr lang="en-US" sz="3600" baseline="30000" dirty="0">
                <a:solidFill>
                  <a:schemeClr val="tx1"/>
                </a:solidFill>
              </a:rPr>
              <a:t> that you have when you summarise the argument. </a:t>
            </a:r>
          </a:p>
          <a:p>
            <a:pPr marL="365760" lvl="1" algn="l"/>
            <a:endParaRPr lang="en-US" sz="3600" baseline="30000" dirty="0">
              <a:solidFill>
                <a:schemeClr val="tx1"/>
              </a:solidFill>
            </a:endParaRPr>
          </a:p>
          <a:p>
            <a:pPr marL="365760" lvl="1" algn="l"/>
            <a:r>
              <a:rPr lang="en-US" sz="3600" dirty="0">
                <a:solidFill>
                  <a:schemeClr val="tx1"/>
                </a:solidFill>
              </a:rPr>
              <a:t>  	If there is positive and negative of a variable you should only count it once: </a:t>
            </a:r>
            <a:r>
              <a:rPr lang="en-US" sz="3600" b="1" dirty="0">
                <a:solidFill>
                  <a:schemeClr val="tx1"/>
                </a:solidFill>
              </a:rPr>
              <a:t>a and ~a </a:t>
            </a:r>
            <a:r>
              <a:rPr lang="en-US" sz="3600" dirty="0">
                <a:solidFill>
                  <a:schemeClr val="tx1"/>
                </a:solidFill>
              </a:rPr>
              <a:t>are both count as one variable</a:t>
            </a:r>
          </a:p>
          <a:p>
            <a:pPr marL="822960" lvl="1" indent="-457200" algn="l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822960" lvl="1" indent="-457200" algn="l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Lightning Bolt 5"/>
          <p:cNvSpPr/>
          <p:nvPr/>
        </p:nvSpPr>
        <p:spPr>
          <a:xfrm>
            <a:off x="683452" y="3918694"/>
            <a:ext cx="792088" cy="792088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02105" y="5447251"/>
            <a:ext cx="1923995" cy="13743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65760" lvl="1"/>
            <a:r>
              <a:rPr lang="en-US" sz="2800" dirty="0">
                <a:solidFill>
                  <a:schemeClr val="tx1"/>
                </a:solidFill>
              </a:rPr>
              <a:t>2</a:t>
            </a:r>
            <a:r>
              <a:rPr lang="en-US" sz="2800" baseline="30000" dirty="0">
                <a:solidFill>
                  <a:schemeClr val="tx1"/>
                </a:solidFill>
              </a:rPr>
              <a:t>2 </a:t>
            </a:r>
            <a:r>
              <a:rPr lang="en-US" sz="2800" dirty="0">
                <a:solidFill>
                  <a:schemeClr val="tx1"/>
                </a:solidFill>
              </a:rPr>
              <a:t>= 4</a:t>
            </a:r>
          </a:p>
          <a:p>
            <a:pPr marL="365760" lvl="1"/>
            <a:r>
              <a:rPr lang="en-US" sz="2800" dirty="0">
                <a:solidFill>
                  <a:schemeClr val="tx1"/>
                </a:solidFill>
              </a:rPr>
              <a:t>2</a:t>
            </a:r>
            <a:r>
              <a:rPr lang="en-US" sz="2800" baseline="30000" dirty="0">
                <a:solidFill>
                  <a:schemeClr val="tx1"/>
                </a:solidFill>
              </a:rPr>
              <a:t>3 </a:t>
            </a:r>
            <a:r>
              <a:rPr lang="en-US" sz="2800" dirty="0">
                <a:solidFill>
                  <a:schemeClr val="tx1"/>
                </a:solidFill>
              </a:rPr>
              <a:t>= 8</a:t>
            </a:r>
            <a:endParaRPr lang="en-US" sz="2800" baseline="30000" dirty="0">
              <a:solidFill>
                <a:schemeClr val="tx1"/>
              </a:solidFill>
            </a:endParaRPr>
          </a:p>
          <a:p>
            <a:pPr marL="365760" lvl="1"/>
            <a:r>
              <a:rPr lang="en-US" sz="2800" dirty="0">
                <a:solidFill>
                  <a:schemeClr val="tx1"/>
                </a:solidFill>
              </a:rPr>
              <a:t>2</a:t>
            </a:r>
            <a:r>
              <a:rPr lang="en-US" sz="2800" baseline="30000" dirty="0">
                <a:solidFill>
                  <a:schemeClr val="tx1"/>
                </a:solidFill>
              </a:rPr>
              <a:t>4 </a:t>
            </a:r>
            <a:r>
              <a:rPr lang="en-US" sz="2800" dirty="0">
                <a:solidFill>
                  <a:schemeClr val="tx1"/>
                </a:solidFill>
              </a:rPr>
              <a:t>= 16</a:t>
            </a:r>
            <a:endParaRPr lang="en-US" sz="2800" baseline="30000" dirty="0">
              <a:solidFill>
                <a:schemeClr val="tx1"/>
              </a:solidFill>
            </a:endParaRP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B44B4A-08E5-4134-828B-07635EC28B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/>
          <p:cNvSpPr/>
          <p:nvPr/>
        </p:nvSpPr>
        <p:spPr>
          <a:xfrm>
            <a:off x="483840" y="2818180"/>
            <a:ext cx="7142260" cy="152705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Involved in a </a:t>
            </a:r>
            <a:r>
              <a:rPr lang="en-AU" b="1" dirty="0"/>
              <a:t>Long </a:t>
            </a:r>
            <a:r>
              <a:rPr lang="en-AU" dirty="0"/>
              <a:t>Truth Table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3840" y="2162412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70" y="1901950"/>
            <a:ext cx="7956803" cy="546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algn="l"/>
            <a:r>
              <a:rPr lang="en-US" b="1" dirty="0">
                <a:solidFill>
                  <a:schemeClr val="tx1"/>
                </a:solidFill>
              </a:rPr>
              <a:t>3</a:t>
            </a:r>
            <a:r>
              <a:rPr lang="en-US" sz="2800" b="1" dirty="0">
                <a:solidFill>
                  <a:schemeClr val="tx1"/>
                </a:solidFill>
              </a:rPr>
              <a:t>. Draw the table. </a:t>
            </a:r>
            <a:r>
              <a:rPr lang="en-US" sz="2800" dirty="0">
                <a:solidFill>
                  <a:schemeClr val="tx1"/>
                </a:solidFill>
              </a:rPr>
              <a:t>List all variables as a single form then list premises and the conclusion.</a:t>
            </a:r>
          </a:p>
          <a:p>
            <a:pPr marL="365760" lvl="1" algn="l"/>
            <a:r>
              <a:rPr lang="en-US" sz="2800" dirty="0">
                <a:solidFill>
                  <a:schemeClr val="bg1"/>
                </a:solidFill>
              </a:rPr>
              <a:t>Michael does not like apple = ~a (p1)</a:t>
            </a:r>
          </a:p>
          <a:p>
            <a:pPr marL="365760" lvl="1" algn="l"/>
            <a:r>
              <a:rPr lang="en-US" sz="2800" dirty="0">
                <a:solidFill>
                  <a:schemeClr val="bg1"/>
                </a:solidFill>
              </a:rPr>
              <a:t>Michael likes apple OR banana = a V b (p2)</a:t>
            </a:r>
          </a:p>
          <a:p>
            <a:pPr marL="365760" lvl="1" algn="l"/>
            <a:r>
              <a:rPr lang="en-US" sz="2800" dirty="0">
                <a:solidFill>
                  <a:schemeClr val="bg1"/>
                </a:solidFill>
              </a:rPr>
              <a:t>Therefore, Michael likes banana = b (c)               </a:t>
            </a:r>
            <a:r>
              <a:rPr lang="en-US" sz="2800" dirty="0">
                <a:solidFill>
                  <a:schemeClr val="tx1"/>
                </a:solidFill>
              </a:rPr>
              <a:t>Number of rows: 2</a:t>
            </a:r>
            <a:r>
              <a:rPr lang="en-US" sz="2800" baseline="30000" dirty="0">
                <a:solidFill>
                  <a:schemeClr val="tx1"/>
                </a:solidFill>
              </a:rPr>
              <a:t>2 </a:t>
            </a:r>
            <a:r>
              <a:rPr lang="en-US" sz="2800" dirty="0">
                <a:solidFill>
                  <a:schemeClr val="tx1"/>
                </a:solidFill>
              </a:rPr>
              <a:t>= 4</a:t>
            </a:r>
            <a:endParaRPr lang="en-US" sz="2800" baseline="300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856769"/>
              </p:ext>
            </p:extLst>
          </p:nvPr>
        </p:nvGraphicFramePr>
        <p:xfrm>
          <a:off x="1517900" y="4929067"/>
          <a:ext cx="5080000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~a </a:t>
                      </a:r>
                      <a:r>
                        <a:rPr lang="en-US" baseline="-25000" dirty="0"/>
                        <a:t>p1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V b </a:t>
                      </a:r>
                      <a:r>
                        <a:rPr lang="en-US" baseline="-25000" dirty="0"/>
                        <a:t>p2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b  </a:t>
                      </a:r>
                      <a:r>
                        <a:rPr lang="en-US" baseline="-25000" dirty="0"/>
                        <a:t>c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FD2ABD-88B4-41B4-97E5-B816000F4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Involved in a </a:t>
            </a:r>
            <a:r>
              <a:rPr lang="en-AU" b="1" dirty="0"/>
              <a:t>Long </a:t>
            </a:r>
            <a:r>
              <a:rPr lang="en-AU" dirty="0"/>
              <a:t>Truth Table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1984" y="2054655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95884" y="4834333"/>
          <a:ext cx="5080000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~a </a:t>
                      </a:r>
                      <a:r>
                        <a:rPr lang="en-US" baseline="-25000" dirty="0"/>
                        <a:t>p1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V b </a:t>
                      </a:r>
                      <a:r>
                        <a:rPr lang="en-US" baseline="-25000" dirty="0"/>
                        <a:t>p2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b  </a:t>
                      </a:r>
                      <a:r>
                        <a:rPr lang="en-US" baseline="-25000" dirty="0"/>
                        <a:t>c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34120" y="1935609"/>
            <a:ext cx="799288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US" sz="2800" b="1" dirty="0">
                <a:latin typeface="Calibri" panose="020F0502020204030204" pitchFamily="34" charset="0"/>
              </a:rPr>
              <a:t>4. Fill the first column: </a:t>
            </a:r>
          </a:p>
          <a:p>
            <a:pPr marL="365760" lvl="1" indent="0">
              <a:buNone/>
            </a:pPr>
            <a:r>
              <a:rPr lang="en-US" sz="2800" dirty="0">
                <a:latin typeface="Calibri" panose="020F0502020204030204" pitchFamily="34" charset="0"/>
              </a:rPr>
              <a:t>First column always gets TRUE for half of the number of rows and FALSE for the other half</a:t>
            </a:r>
          </a:p>
          <a:p>
            <a:pPr marL="365760" lvl="1" indent="0">
              <a:buNone/>
            </a:pPr>
            <a:endParaRPr lang="en-US" sz="2400" b="1" dirty="0"/>
          </a:p>
          <a:p>
            <a:pPr marL="365760" lvl="1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Number of rows = 4 </a:t>
            </a:r>
            <a:r>
              <a:rPr lang="en-US" sz="2400" dirty="0">
                <a:latin typeface="Calibri" panose="020F0502020204030204" pitchFamily="34" charset="0"/>
                <a:sym typeface="Wingdings"/>
              </a:rPr>
              <a:t>(first column gets 2 trues and 2 false )</a:t>
            </a:r>
          </a:p>
          <a:p>
            <a:pPr marL="365760" lvl="1" indent="0">
              <a:buNone/>
            </a:pPr>
            <a:r>
              <a:rPr lang="en-US" sz="2400" dirty="0">
                <a:latin typeface="Calibri" panose="020F0502020204030204" pitchFamily="34" charset="0"/>
                <a:sym typeface="Wingdings"/>
              </a:rPr>
              <a:t>Number of rows = 8 (first column gets 4 trues and 4 false )</a:t>
            </a:r>
            <a:endParaRPr lang="en-US" sz="2400" dirty="0">
              <a:latin typeface="Calibri" panose="020F0502020204030204" pitchFamily="34" charset="0"/>
            </a:endParaRPr>
          </a:p>
          <a:p>
            <a:pPr marL="365760" lvl="1"/>
            <a:r>
              <a:rPr lang="en-US" sz="2400" dirty="0">
                <a:latin typeface="Calibri" panose="020F0502020204030204" pitchFamily="34" charset="0"/>
                <a:sym typeface="Wingdings"/>
              </a:rPr>
              <a:t>Number of rows = 16 (first column gets 8 trues and 8 false )</a:t>
            </a:r>
            <a:endParaRPr lang="en-US" sz="2400" dirty="0">
              <a:latin typeface="Calibri" panose="020F0502020204030204" pitchFamily="34" charset="0"/>
            </a:endParaRPr>
          </a:p>
          <a:p>
            <a:pPr marL="365760" lvl="1" indent="0">
              <a:buNone/>
            </a:pPr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431E21-9B2B-4463-BDAA-959C72993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Involved in a </a:t>
            </a:r>
            <a:r>
              <a:rPr lang="en-AU" b="1" dirty="0"/>
              <a:t>Long </a:t>
            </a:r>
            <a:r>
              <a:rPr lang="en-AU" dirty="0"/>
              <a:t>Truth Table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222" y="2013788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14197"/>
              </p:ext>
            </p:extLst>
          </p:nvPr>
        </p:nvGraphicFramePr>
        <p:xfrm>
          <a:off x="3848638" y="4918103"/>
          <a:ext cx="5080000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~a </a:t>
                      </a:r>
                      <a:r>
                        <a:rPr lang="en-US" baseline="-25000" dirty="0"/>
                        <a:t>p1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V b </a:t>
                      </a:r>
                      <a:r>
                        <a:rPr lang="en-US" baseline="-25000" dirty="0"/>
                        <a:t>p2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b  </a:t>
                      </a:r>
                      <a:r>
                        <a:rPr lang="en-US" baseline="-25000" dirty="0"/>
                        <a:t>c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5914" y="1781236"/>
            <a:ext cx="831641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US" sz="2400" b="1" dirty="0"/>
              <a:t>4. Fill the next column: </a:t>
            </a:r>
          </a:p>
          <a:p>
            <a:pPr marL="814388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If column 1 has 2 T and 2 F the next column needs to have 1 T and 1 F. </a:t>
            </a:r>
            <a:endParaRPr lang="en-US" sz="2800" dirty="0">
              <a:latin typeface="Calibri" panose="020F0502020204030204" pitchFamily="34" charset="0"/>
              <a:sym typeface="Wingdings"/>
            </a:endParaRPr>
          </a:p>
          <a:p>
            <a:pPr marL="814388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If column 1 has 4 T and 4 F the next column needs to have 2 T and 2 F. </a:t>
            </a:r>
            <a:endParaRPr lang="en-US" sz="2800" dirty="0">
              <a:latin typeface="Calibri" panose="020F0502020204030204" pitchFamily="34" charset="0"/>
              <a:sym typeface="Wingdings"/>
            </a:endParaRPr>
          </a:p>
          <a:p>
            <a:pPr marL="814388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If column 1 has 8 T and 8 F the next column needs to have 4 T and 4 F. </a:t>
            </a:r>
            <a:endParaRPr lang="en-US" sz="2800" dirty="0">
              <a:latin typeface="Calibri" panose="020F0502020204030204" pitchFamily="34" charset="0"/>
              <a:sym typeface="Wingdings"/>
            </a:endParaRPr>
          </a:p>
          <a:p>
            <a:pPr marL="365760" lvl="1"/>
            <a:endParaRPr lang="en-US" dirty="0">
              <a:sym typeface="Wingdings"/>
            </a:endParaRPr>
          </a:p>
          <a:p>
            <a:pPr marL="365760" lvl="1" indent="0">
              <a:buNone/>
            </a:pPr>
            <a:endParaRPr lang="en-US" b="1" dirty="0">
              <a:sym typeface="Wingdings"/>
            </a:endParaRPr>
          </a:p>
          <a:p>
            <a:pPr marL="365760" lvl="1" indent="0">
              <a:buNone/>
            </a:pPr>
            <a:endParaRPr lang="en-US" b="1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BC6871-F19C-4045-A2D5-BE6D15AAE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1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Involved in a </a:t>
            </a:r>
            <a:r>
              <a:rPr lang="en-AU" b="1" dirty="0"/>
              <a:t>Long </a:t>
            </a:r>
            <a:r>
              <a:rPr lang="en-AU" dirty="0"/>
              <a:t>Truth Table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23311"/>
              </p:ext>
            </p:extLst>
          </p:nvPr>
        </p:nvGraphicFramePr>
        <p:xfrm>
          <a:off x="2328163" y="4803345"/>
          <a:ext cx="4359920" cy="189508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87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~a </a:t>
                      </a:r>
                      <a:r>
                        <a:rPr lang="en-US" baseline="-25000" dirty="0"/>
                        <a:t>p1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V b </a:t>
                      </a:r>
                      <a:r>
                        <a:rPr lang="en-US" baseline="-25000" dirty="0"/>
                        <a:t>p2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b  </a:t>
                      </a:r>
                      <a:r>
                        <a:rPr lang="en-US" baseline="-25000" dirty="0"/>
                        <a:t>c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71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71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71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71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39641" y="1749245"/>
            <a:ext cx="7956803" cy="546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91440" algn="l"/>
            <a:r>
              <a:rPr lang="en-US" sz="2800" b="1" dirty="0">
                <a:solidFill>
                  <a:schemeClr val="tx1"/>
                </a:solidFill>
              </a:rPr>
              <a:t>4.	Fill the table cells: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955" y="2221125"/>
            <a:ext cx="81404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Calibri" panose="020F0502020204030204" pitchFamily="34" charset="0"/>
              </a:rPr>
              <a:t>Apply operations:</a:t>
            </a:r>
          </a:p>
          <a:p>
            <a:r>
              <a:rPr lang="en-US" sz="2400" dirty="0">
                <a:latin typeface="Calibri" panose="020F0502020204030204" pitchFamily="34" charset="0"/>
              </a:rPr>
              <a:t>Negation (~)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/>
              </a:rPr>
              <a:t>when T then ~T = F</a:t>
            </a:r>
            <a:br>
              <a:rPr lang="en-US" sz="2400" dirty="0">
                <a:latin typeface="Calibri" panose="020F0502020204030204" pitchFamily="34" charset="0"/>
                <a:sym typeface="Wingdings"/>
              </a:rPr>
            </a:br>
            <a:r>
              <a:rPr lang="en-US" sz="2400" dirty="0">
                <a:latin typeface="Calibri" panose="020F0502020204030204" pitchFamily="34" charset="0"/>
                <a:sym typeface="Wingdings"/>
              </a:rPr>
              <a:t>Conjunction (    )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/>
              </a:rPr>
              <a:t>The only T answer is when both variables are T</a:t>
            </a:r>
            <a:b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/>
              </a:rPr>
            </a:br>
            <a:r>
              <a:rPr lang="en-US" sz="2400" dirty="0">
                <a:latin typeface="Calibri" panose="020F0502020204030204" pitchFamily="34" charset="0"/>
                <a:sym typeface="Wingdings"/>
              </a:rPr>
              <a:t>Disjunction (V) 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/>
              </a:rPr>
              <a:t>The only F answer is when both variables are F</a:t>
            </a:r>
            <a:b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/>
              </a:rPr>
            </a:br>
            <a:r>
              <a:rPr lang="en-US" sz="2400" dirty="0">
                <a:latin typeface="Calibri" panose="020F0502020204030204" pitchFamily="34" charset="0"/>
                <a:sym typeface="Wingdings"/>
              </a:rPr>
              <a:t>Conditional (  )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/>
              </a:rPr>
              <a:t>The only F answer is when the first variable is T and the second variable is F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56155" y="3139387"/>
            <a:ext cx="144016" cy="144016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5A7D6F-D556-4151-8AB0-FA4611CED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37098"/>
            <a:ext cx="6871725" cy="76352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AU" dirty="0"/>
              <a:t>Steps Involved in a </a:t>
            </a:r>
            <a:r>
              <a:rPr lang="en-AU" b="1" dirty="0"/>
              <a:t>Long </a:t>
            </a:r>
            <a:r>
              <a:rPr lang="en-AU" dirty="0"/>
              <a:t>Truth Table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98323" y="2772341"/>
            <a:ext cx="7543800" cy="382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082215"/>
              </p:ext>
            </p:extLst>
          </p:nvPr>
        </p:nvGraphicFramePr>
        <p:xfrm>
          <a:off x="1391647" y="3819577"/>
          <a:ext cx="6360705" cy="29063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27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4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1276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 </a:t>
                      </a:r>
                      <a:r>
                        <a:rPr lang="en-US" baseline="-25000" dirty="0"/>
                        <a:t>p1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 -&gt; P </a:t>
                      </a:r>
                      <a:r>
                        <a:rPr lang="en-US" baseline="-25000" dirty="0"/>
                        <a:t>p2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H   </a:t>
                      </a:r>
                      <a:r>
                        <a:rPr lang="en-US" baseline="0" dirty="0"/>
                        <a:t>    </a:t>
                      </a:r>
                      <a:r>
                        <a:rPr lang="en-US" dirty="0"/>
                        <a:t>P  </a:t>
                      </a:r>
                      <a:r>
                        <a:rPr lang="en-US" baseline="-25000" dirty="0"/>
                        <a:t>c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7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27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27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27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143555" y="1542181"/>
            <a:ext cx="3438437" cy="1575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91440" algn="l"/>
            <a:r>
              <a:rPr lang="en-US" sz="2800" dirty="0">
                <a:solidFill>
                  <a:schemeClr val="tx1"/>
                </a:solidFill>
              </a:rPr>
              <a:t>Exercise: Let’s tackle a long truth table for this new argument!</a:t>
            </a:r>
          </a:p>
        </p:txBody>
      </p:sp>
      <p:sp>
        <p:nvSpPr>
          <p:cNvPr id="7" name="Oval 6"/>
          <p:cNvSpPr/>
          <p:nvPr/>
        </p:nvSpPr>
        <p:spPr>
          <a:xfrm>
            <a:off x="7042549" y="3928627"/>
            <a:ext cx="125436" cy="11119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23" y="1367775"/>
            <a:ext cx="5083617" cy="2062664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288E92-86EE-41CE-AA2F-4F562A04D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1313595" y="1325875"/>
            <a:ext cx="7482545" cy="3512215"/>
          </a:xfrm>
          <a:prstGeom prst="cloudCallout">
            <a:avLst>
              <a:gd name="adj1" fmla="val -29151"/>
              <a:gd name="adj2" fmla="val 6792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  <a:p>
            <a:pPr algn="ctr"/>
            <a:r>
              <a:rPr lang="en-AU" sz="4000" dirty="0"/>
              <a:t>So to begin, let’s look at arguments</a:t>
            </a:r>
            <a:br>
              <a:rPr lang="en-AU" sz="2000" dirty="0"/>
            </a:br>
            <a:endParaRPr lang="en-AU" sz="2000" dirty="0"/>
          </a:p>
        </p:txBody>
      </p:sp>
      <p:sp>
        <p:nvSpPr>
          <p:cNvPr id="2" name="Horizontal Scroll 1"/>
          <p:cNvSpPr/>
          <p:nvPr/>
        </p:nvSpPr>
        <p:spPr>
          <a:xfrm>
            <a:off x="3961180" y="5108755"/>
            <a:ext cx="4581151" cy="1527050"/>
          </a:xfrm>
          <a:prstGeom prst="horizont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This week’s ULO – [1] Apply critical thinking techniques and IT discourse to identify and analyse problems from technical and non-technical perspectives.</a:t>
            </a:r>
          </a:p>
        </p:txBody>
      </p:sp>
      <p:pic>
        <p:nvPicPr>
          <p:cNvPr id="5" name="Picture 2" descr="http://cliparts.co/cliparts/8TG/b4o/8TGb4oBq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1" y="4642271"/>
            <a:ext cx="2424688" cy="221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1225C3-8EA7-45CD-BC7B-58DD8B5AE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7530" y="4276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Involved in a </a:t>
            </a:r>
            <a:r>
              <a:rPr lang="en-AU" b="1" dirty="0"/>
              <a:t>Long </a:t>
            </a:r>
            <a:r>
              <a:rPr lang="en-AU" dirty="0"/>
              <a:t>Truth Table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98323" y="2772341"/>
            <a:ext cx="7543800" cy="382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51802" y="2807139"/>
          <a:ext cx="6360705" cy="29063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27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4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1276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 </a:t>
                      </a:r>
                      <a:r>
                        <a:rPr lang="en-US" baseline="-25000" dirty="0"/>
                        <a:t>p1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 -&gt; P </a:t>
                      </a:r>
                      <a:r>
                        <a:rPr lang="en-US" baseline="-25000" dirty="0"/>
                        <a:t>p2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H </a:t>
                      </a:r>
                      <a:r>
                        <a:rPr lang="en-US" baseline="0" dirty="0"/>
                        <a:t>   </a:t>
                      </a:r>
                      <a:r>
                        <a:rPr lang="en-US" dirty="0"/>
                        <a:t>P  </a:t>
                      </a:r>
                      <a:r>
                        <a:rPr lang="en-US" baseline="-25000" dirty="0"/>
                        <a:t>c</a:t>
                      </a:r>
                      <a:endParaRPr lang="en-US" baseline="-25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76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276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276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276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75448" y="1901950"/>
            <a:ext cx="7956803" cy="546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91440" algn="l"/>
            <a:r>
              <a:rPr lang="en-US" sz="2800" dirty="0">
                <a:solidFill>
                  <a:schemeClr val="tx1"/>
                </a:solidFill>
              </a:rPr>
              <a:t>Answer: Fill the table for Angela's Argument</a:t>
            </a:r>
          </a:p>
        </p:txBody>
      </p:sp>
      <p:sp>
        <p:nvSpPr>
          <p:cNvPr id="7" name="Oval 6"/>
          <p:cNvSpPr/>
          <p:nvPr/>
        </p:nvSpPr>
        <p:spPr>
          <a:xfrm>
            <a:off x="6404460" y="2970885"/>
            <a:ext cx="137980" cy="1223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096674" y="5924735"/>
            <a:ext cx="3169916" cy="616876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Valid or invalid argument? Find out next slide!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43D822-B053-4CBA-A6B2-B7A1C14AB7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Involved in a </a:t>
            </a:r>
            <a:r>
              <a:rPr lang="en-AU" b="1" dirty="0"/>
              <a:t>Long </a:t>
            </a:r>
            <a:r>
              <a:rPr lang="en-AU" dirty="0"/>
              <a:t>Truth Table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2207" y="2741770"/>
            <a:ext cx="7543800" cy="382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4728" y="1749245"/>
            <a:ext cx="8398775" cy="546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91440" algn="l"/>
            <a:r>
              <a:rPr lang="en-US" sz="2800" b="1" dirty="0">
                <a:solidFill>
                  <a:srgbClr val="FF0000"/>
                </a:solidFill>
              </a:rPr>
              <a:t>5. Find whether an argument is valid or invalid</a:t>
            </a:r>
          </a:p>
          <a:p>
            <a:pPr algn="l"/>
            <a:r>
              <a:rPr lang="en-US" b="1" dirty="0">
                <a:solidFill>
                  <a:srgbClr val="659200"/>
                </a:solidFill>
              </a:rPr>
              <a:t>REMEMBER </a:t>
            </a:r>
            <a:r>
              <a:rPr lang="en-US" sz="2800" b="1" dirty="0">
                <a:solidFill>
                  <a:srgbClr val="659200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an argument is invalid when it has a false conclusion and all premises true.</a:t>
            </a:r>
          </a:p>
          <a:p>
            <a:pPr indent="-91440" algn="l"/>
            <a:r>
              <a:rPr lang="en-US" sz="28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If you find the conclusion that is F when all premises are T the argument is invalid; otherwise it is valid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endParaRPr lang="en-US" sz="2800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058" y="6198154"/>
            <a:ext cx="772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59200"/>
                </a:solidFill>
                <a:latin typeface="Calibri" panose="020F0502020204030204" pitchFamily="34" charset="0"/>
              </a:rPr>
              <a:t>Based on above truth table, is this argument valid or invalid?</a:t>
            </a:r>
          </a:p>
        </p:txBody>
      </p:sp>
      <p:sp>
        <p:nvSpPr>
          <p:cNvPr id="9" name="Wave 8"/>
          <p:cNvSpPr/>
          <p:nvPr/>
        </p:nvSpPr>
        <p:spPr>
          <a:xfrm>
            <a:off x="2281425" y="1"/>
            <a:ext cx="4124268" cy="1013578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Valid! – no conclusion which is false with all true premises!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662" y="4170472"/>
            <a:ext cx="5344675" cy="2070314"/>
          </a:xfrm>
          <a:prstGeom prst="rect">
            <a:avLst/>
          </a:prstGeom>
        </p:spPr>
      </p:pic>
      <p:sp>
        <p:nvSpPr>
          <p:cNvPr id="4" name="5-Point Star 3"/>
          <p:cNvSpPr/>
          <p:nvPr/>
        </p:nvSpPr>
        <p:spPr>
          <a:xfrm>
            <a:off x="0" y="4345230"/>
            <a:ext cx="1899662" cy="1679755"/>
          </a:xfrm>
          <a:prstGeom prst="star5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Valid!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0AEBDA-8770-4951-9399-F649B83FC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AD2092-5DA9-41BE-AC62-1566A455E9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BA0EA5-F03E-4B80-9658-787CCB3F1F4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7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1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4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/>
          <p:cNvSpPr/>
          <p:nvPr/>
        </p:nvSpPr>
        <p:spPr>
          <a:xfrm>
            <a:off x="1365195" y="1291130"/>
            <a:ext cx="6413610" cy="3054099"/>
          </a:xfrm>
          <a:prstGeom prst="cloudCallout">
            <a:avLst>
              <a:gd name="adj1" fmla="val -32042"/>
              <a:gd name="adj2" fmla="val 813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  <a:p>
            <a:pPr algn="ctr"/>
            <a:r>
              <a:rPr lang="en-AU" sz="4000" dirty="0"/>
              <a:t>Now with Short Truth Tables!</a:t>
            </a:r>
            <a:endParaRPr lang="en-AU" sz="2000" dirty="0"/>
          </a:p>
          <a:p>
            <a:pPr algn="ctr"/>
            <a:br>
              <a:rPr lang="en-AU" sz="2000" dirty="0"/>
            </a:br>
            <a:endParaRPr lang="en-AU" sz="2000" dirty="0"/>
          </a:p>
        </p:txBody>
      </p:sp>
      <p:pic>
        <p:nvPicPr>
          <p:cNvPr id="6" name="Picture 2" descr="http://images.clipartpanda.com/girl-student-thinking-clipart-think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5" y="4838647"/>
            <a:ext cx="2125850" cy="16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CE1AAE-11AF-4DCB-AB4B-29DFE7053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Short Truth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6566315" cy="4428446"/>
          </a:xfrm>
        </p:spPr>
        <p:txBody>
          <a:bodyPr/>
          <a:lstStyle/>
          <a:p>
            <a:r>
              <a:rPr lang="en-AU" b="1" dirty="0"/>
              <a:t>We will use our example from earlier to conduct the short truth table.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5261460"/>
            <a:ext cx="7861300" cy="1346200"/>
          </a:xfrm>
          <a:prstGeom prst="rect">
            <a:avLst/>
          </a:prstGeom>
        </p:spPr>
      </p:pic>
      <p:sp>
        <p:nvSpPr>
          <p:cNvPr id="7" name="Flowchart: Alternate Process 6"/>
          <p:cNvSpPr/>
          <p:nvPr/>
        </p:nvSpPr>
        <p:spPr>
          <a:xfrm>
            <a:off x="714695" y="2995009"/>
            <a:ext cx="7635250" cy="183246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65760" lvl="1"/>
            <a:r>
              <a:rPr lang="en-US" sz="2800" dirty="0">
                <a:solidFill>
                  <a:schemeClr val="bg1"/>
                </a:solidFill>
              </a:rPr>
              <a:t>Michael does not like apple = ~a (p1)</a:t>
            </a:r>
          </a:p>
          <a:p>
            <a:pPr marL="365760" lvl="1"/>
            <a:r>
              <a:rPr lang="en-US" sz="2800" dirty="0">
                <a:solidFill>
                  <a:schemeClr val="bg1"/>
                </a:solidFill>
              </a:rPr>
              <a:t>Michael likes apple OR banana = a V b (p2)</a:t>
            </a:r>
          </a:p>
          <a:p>
            <a:pPr marL="365760" lvl="1"/>
            <a:r>
              <a:rPr lang="en-US" sz="2800" dirty="0">
                <a:solidFill>
                  <a:schemeClr val="bg1"/>
                </a:solidFill>
              </a:rPr>
              <a:t>Therefore, Michael likes banana = b (c)</a:t>
            </a:r>
            <a:endParaRPr lang="en-AU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3A1F22-A9C5-4D0B-A555-A0851E0A3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to Develop a </a:t>
            </a:r>
            <a:r>
              <a:rPr lang="en-AU" b="1" dirty="0"/>
              <a:t>Short</a:t>
            </a:r>
            <a:r>
              <a:rPr lang="en-AU" dirty="0"/>
              <a:t> Truth Table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435" y="2694038"/>
            <a:ext cx="7543800" cy="382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555" y="1901950"/>
            <a:ext cx="806489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08660" lvl="1" indent="-342900">
              <a:buAutoNum type="arabicPeriod"/>
            </a:pPr>
            <a:r>
              <a:rPr lang="en-US" sz="2800" b="1" dirty="0">
                <a:latin typeface="Calibri" panose="020F0502020204030204" pitchFamily="34" charset="0"/>
              </a:rPr>
              <a:t>Draw a table with only one row (Excluding Header)</a:t>
            </a:r>
            <a:br>
              <a:rPr lang="en-US" b="1" dirty="0"/>
            </a:br>
            <a:endParaRPr lang="en-US" b="1" dirty="0"/>
          </a:p>
          <a:p>
            <a:pPr marL="365760" lvl="1"/>
            <a:r>
              <a:rPr lang="en-US" sz="2800" dirty="0">
                <a:latin typeface="Calibri" panose="020F0502020204030204" pitchFamily="34" charset="0"/>
              </a:rPr>
              <a:t>In header list single variables first then premises and at the end conclusion(same as long truth table)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5" y="4425721"/>
            <a:ext cx="7861300" cy="13462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A36481-1DA8-499C-83CE-36FF9F23B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to Develop a </a:t>
            </a:r>
            <a:r>
              <a:rPr lang="en-AU" b="1" dirty="0"/>
              <a:t>Short</a:t>
            </a:r>
            <a:r>
              <a:rPr lang="en-AU" dirty="0"/>
              <a:t> Truth Table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135" y="3012749"/>
            <a:ext cx="7543800" cy="382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8965" y="1901951"/>
            <a:ext cx="7956803" cy="5620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91440" algn="l"/>
            <a:r>
              <a:rPr lang="en-US" sz="2800" b="1" dirty="0">
                <a:solidFill>
                  <a:schemeClr val="tx1"/>
                </a:solidFill>
              </a:rPr>
              <a:t>2. First assume that this is an invalid argument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965" y="2669182"/>
            <a:ext cx="6404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REMEMBER </a:t>
            </a:r>
            <a:r>
              <a:rPr lang="en-US" dirty="0"/>
              <a:t>: an argument is invalid when it has a </a:t>
            </a:r>
            <a:r>
              <a:rPr lang="en-US" b="1" dirty="0"/>
              <a:t>false conclusion</a:t>
            </a:r>
          </a:p>
          <a:p>
            <a:r>
              <a:rPr lang="en-US" dirty="0"/>
              <a:t>and all </a:t>
            </a:r>
            <a:r>
              <a:rPr lang="en-US" b="1" dirty="0"/>
              <a:t>premises true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7" y="3313401"/>
            <a:ext cx="7067252" cy="11395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8965" y="4596925"/>
            <a:ext cx="726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3. Fill the empty cells by considering second step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3" y="5223178"/>
            <a:ext cx="7130318" cy="130571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68DDD7-0F01-4984-9BA0-77D43DC86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0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Steps to Develop a </a:t>
            </a:r>
            <a:r>
              <a:rPr lang="en-AU" b="1" dirty="0"/>
              <a:t>Short</a:t>
            </a:r>
            <a:r>
              <a:rPr lang="en-AU" dirty="0"/>
              <a:t> Truth Table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3840" y="2860043"/>
            <a:ext cx="7543800" cy="382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70" y="1901950"/>
            <a:ext cx="7956803" cy="4630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91440" algn="l"/>
            <a:r>
              <a:rPr lang="en-US" b="1" dirty="0">
                <a:solidFill>
                  <a:schemeClr val="tx1"/>
                </a:solidFill>
              </a:rPr>
              <a:t>4</a:t>
            </a:r>
            <a:r>
              <a:rPr lang="en-US" sz="2800" b="1" dirty="0">
                <a:solidFill>
                  <a:schemeClr val="tx1"/>
                </a:solidFill>
              </a:rPr>
              <a:t>. Check whether your assumption (invalid) is correct or not by finding a conflict in the table.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504" y="2873397"/>
            <a:ext cx="8363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If you have found the </a:t>
            </a:r>
            <a:r>
              <a:rPr lang="en-US" sz="2800" b="1" u="sng" dirty="0">
                <a:latin typeface="Calibri" panose="020F0502020204030204" pitchFamily="34" charset="0"/>
              </a:rPr>
              <a:t>conflict</a:t>
            </a:r>
            <a:r>
              <a:rPr lang="en-US" sz="2800" dirty="0">
                <a:latin typeface="Calibri" panose="020F0502020204030204" pitchFamily="34" charset="0"/>
              </a:rPr>
              <a:t> it means your assumption is not correct therefore the argument is </a:t>
            </a:r>
            <a:r>
              <a:rPr lang="en-US" sz="2800" b="1" dirty="0">
                <a:latin typeface="Calibri" panose="020F0502020204030204" pitchFamily="34" charset="0"/>
              </a:rPr>
              <a:t>Valid.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0" y="4151908"/>
            <a:ext cx="7772400" cy="12446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66009" y="5566870"/>
            <a:ext cx="4969515" cy="1047115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 this case a V b (p2) should be False.</a:t>
            </a:r>
          </a:p>
          <a:p>
            <a:pPr algn="ctr"/>
            <a:r>
              <a:rPr lang="en-AU" dirty="0"/>
              <a:t>Why? Because (F V F = F) all other times its True!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17900" y="5261460"/>
            <a:ext cx="305410" cy="4581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39540" y="5279119"/>
            <a:ext cx="0" cy="44045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55771" y="5320155"/>
            <a:ext cx="2173938" cy="39942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193227" y="5592831"/>
            <a:ext cx="1834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Valid!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D8332D-90A3-400D-A943-45FD66CA4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7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Summary Steps to Develop a </a:t>
            </a:r>
            <a:r>
              <a:rPr lang="en-AU" b="1" dirty="0"/>
              <a:t>Short</a:t>
            </a:r>
            <a:r>
              <a:rPr lang="en-AU" dirty="0"/>
              <a:t> Truth Table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96260" y="1749245"/>
            <a:ext cx="7956803" cy="4172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336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400"/>
              </a:lnSpc>
              <a:spcBef>
                <a:spcPct val="20000"/>
              </a:spcBef>
              <a:buFont typeface="WordyLight" pitchFamily="2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0" lvl="1" indent="-457200" algn="l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Draw a table with only 1 row (Consider heading) </a:t>
            </a:r>
          </a:p>
          <a:p>
            <a:pPr marL="880110" lvl="1" indent="-514350" algn="l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Assume that the argument is invalid (F conclusion and T premises)</a:t>
            </a:r>
          </a:p>
          <a:p>
            <a:pPr marL="880110" lvl="1" indent="-514350" algn="l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Fill empty cells by considering second step</a:t>
            </a:r>
            <a:endParaRPr lang="en-US" sz="2800" b="1" dirty="0">
              <a:solidFill>
                <a:schemeClr val="tx1"/>
              </a:solidFill>
            </a:endParaRPr>
          </a:p>
          <a:p>
            <a:pPr marL="880110" lvl="1" indent="-514350" algn="l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Check whether your assumption (invalid) is correct or not by finding a conflict in your table.</a:t>
            </a:r>
          </a:p>
          <a:p>
            <a:pPr marL="365760" lvl="1" algn="l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://scienceofstrategy.org/main/files/images/summar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280" y="4814011"/>
            <a:ext cx="1801461" cy="174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605" y="4814011"/>
            <a:ext cx="2444993" cy="1828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A0DD73-3AFA-4961-9291-F92B91657F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9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92581"/>
            <a:ext cx="3817625" cy="1143000"/>
          </a:xfrm>
        </p:spPr>
        <p:txBody>
          <a:bodyPr/>
          <a:lstStyle/>
          <a:p>
            <a:r>
              <a:rPr lang="en-AU" dirty="0"/>
              <a:t>In Conclusion…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3555" y="1443835"/>
            <a:ext cx="8014781" cy="5191970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Arguments attempt to support a claim by giving reasons for believing it (the premises).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An argument normally contains 2 parts.</a:t>
            </a:r>
          </a:p>
          <a:p>
            <a:pPr lvl="1"/>
            <a:r>
              <a:rPr lang="en-AU" dirty="0"/>
              <a:t>Each part is a claim.</a:t>
            </a:r>
          </a:p>
          <a:p>
            <a:pPr lvl="1"/>
            <a:r>
              <a:rPr lang="en-AU" dirty="0"/>
              <a:t>One part is called the premise, and;</a:t>
            </a:r>
          </a:p>
          <a:p>
            <a:pPr lvl="1"/>
            <a:r>
              <a:rPr lang="en-AU" dirty="0"/>
              <a:t>The second part is called the conclusion.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A conclusion is:</a:t>
            </a:r>
          </a:p>
          <a:p>
            <a:pPr lvl="1"/>
            <a:r>
              <a:rPr lang="en-AU" dirty="0"/>
              <a:t>A claim, and supported by one or more premises.</a:t>
            </a:r>
          </a:p>
          <a:p>
            <a:endParaRPr lang="en-AU" dirty="0"/>
          </a:p>
          <a:p>
            <a:r>
              <a:rPr lang="en-AU" dirty="0"/>
              <a:t>A premise is:</a:t>
            </a:r>
          </a:p>
          <a:p>
            <a:pPr lvl="1"/>
            <a:r>
              <a:rPr lang="en-AU" dirty="0"/>
              <a:t>A claim too, and used as a reason for believing the conclusion.</a:t>
            </a:r>
            <a:br>
              <a:rPr lang="en-AU" dirty="0"/>
            </a:br>
            <a:endParaRPr lang="en-AU" dirty="0"/>
          </a:p>
          <a:p>
            <a:r>
              <a:rPr lang="en-AU" dirty="0"/>
              <a:t>Truth tables are a tool to help us to check whether an argument is valid or not.</a:t>
            </a:r>
          </a:p>
        </p:txBody>
      </p:sp>
      <p:pic>
        <p:nvPicPr>
          <p:cNvPr id="5122" name="Picture 2" descr="http://cliparts.co/cliparts/8TG/b4o/8TGb4oBq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755" y="2207360"/>
            <a:ext cx="2529124" cy="217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1CD0A9-6DD5-40D4-B212-60312F10CB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/>
          <p:cNvSpPr/>
          <p:nvPr/>
        </p:nvSpPr>
        <p:spPr>
          <a:xfrm>
            <a:off x="0" y="1596540"/>
            <a:ext cx="8398776" cy="5039265"/>
          </a:xfrm>
          <a:prstGeom prst="cloudCallout">
            <a:avLst>
              <a:gd name="adj1" fmla="val -41637"/>
              <a:gd name="adj2" fmla="val 4518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  <a:p>
            <a:pPr algn="ctr"/>
            <a:br>
              <a:rPr lang="en-AU" dirty="0"/>
            </a:br>
            <a:endParaRPr lang="en-AU" dirty="0">
              <a:solidFill>
                <a:srgbClr val="FFFF00"/>
              </a:solidFill>
            </a:endParaRPr>
          </a:p>
          <a:p>
            <a:pPr algn="ctr"/>
            <a:r>
              <a:rPr lang="en-AU" dirty="0">
                <a:solidFill>
                  <a:srgbClr val="FFFF00"/>
                </a:solidFill>
              </a:rPr>
              <a:t>Readings:</a:t>
            </a:r>
          </a:p>
          <a:p>
            <a:pPr marL="541338" indent="-541338">
              <a:buNone/>
            </a:pPr>
            <a:endParaRPr lang="en-AU" sz="1600" dirty="0">
              <a:latin typeface="Arial Narrow" pitchFamily="34" charset="0"/>
            </a:endParaRPr>
          </a:p>
          <a:p>
            <a:pPr marL="541338" indent="-541338">
              <a:buNone/>
            </a:pPr>
            <a:endParaRPr lang="en-AU" sz="1600" dirty="0">
              <a:latin typeface="Arial Narrow" pitchFamily="34" charset="0"/>
            </a:endParaRPr>
          </a:p>
          <a:p>
            <a:pPr marL="541338" indent="-541338"/>
            <a:r>
              <a:rPr lang="en-AU" sz="1600" b="1" dirty="0">
                <a:hlinkClick r:id="rId4"/>
              </a:rPr>
              <a:t>Understanding The Effects Of Violent Video Games On Violent Crime</a:t>
            </a:r>
            <a:endParaRPr lang="en-AU" sz="1600" b="1" dirty="0"/>
          </a:p>
          <a:p>
            <a:pPr marL="541338" indent="-541338">
              <a:buNone/>
            </a:pPr>
            <a:endParaRPr lang="en-AU" sz="1600" dirty="0">
              <a:latin typeface="Arial Narrow" pitchFamily="34" charset="0"/>
            </a:endParaRPr>
          </a:p>
          <a:p>
            <a:pPr algn="ctr"/>
            <a:endParaRPr lang="en-AU" sz="1600" dirty="0"/>
          </a:p>
          <a:p>
            <a:pPr algn="ctr"/>
            <a:endParaRPr lang="en-AU" sz="1600" dirty="0"/>
          </a:p>
          <a:p>
            <a:pPr algn="ctr"/>
            <a:endParaRPr lang="en-AU" sz="1600" dirty="0"/>
          </a:p>
        </p:txBody>
      </p:sp>
      <p:sp>
        <p:nvSpPr>
          <p:cNvPr id="3" name="Oval Callout 2"/>
          <p:cNvSpPr/>
          <p:nvPr/>
        </p:nvSpPr>
        <p:spPr>
          <a:xfrm>
            <a:off x="256385" y="680310"/>
            <a:ext cx="2901395" cy="12216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Any Questions?</a:t>
            </a:r>
          </a:p>
        </p:txBody>
      </p:sp>
      <p:pic>
        <p:nvPicPr>
          <p:cNvPr id="5" name="Picture 2" descr="http://cliparts.co/cliparts/pcq/Kd9/pcqKd9nR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66800"/>
            <a:ext cx="2656341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6-Point Star 1"/>
          <p:cNvSpPr/>
          <p:nvPr/>
        </p:nvSpPr>
        <p:spPr>
          <a:xfrm>
            <a:off x="3350361" y="0"/>
            <a:ext cx="2688334" cy="1895296"/>
          </a:xfrm>
          <a:prstGeom prst="star6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AU" sz="2800" b="1" dirty="0"/>
              <a:t>End of Class!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BC674E-FFBF-40D8-A4ED-0244DF674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1073934"/>
            <a:ext cx="7940660" cy="763525"/>
          </a:xfrm>
        </p:spPr>
        <p:txBody>
          <a:bodyPr>
            <a:normAutofit/>
          </a:bodyPr>
          <a:lstStyle/>
          <a:p>
            <a:r>
              <a:rPr lang="en-AU" dirty="0"/>
              <a:t>Arguments! What are they?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913659"/>
            <a:ext cx="9144000" cy="494434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900" i="1" dirty="0">
                <a:solidFill>
                  <a:srgbClr val="C00000"/>
                </a:solidFill>
              </a:rPr>
              <a:t>Arguments</a:t>
            </a:r>
            <a:r>
              <a:rPr lang="en-US" altLang="en-US" sz="2900" dirty="0">
                <a:solidFill>
                  <a:srgbClr val="C00000"/>
                </a:solidFill>
              </a:rPr>
              <a:t> </a:t>
            </a:r>
            <a:r>
              <a:rPr lang="en-US" altLang="en-US" sz="2900" dirty="0"/>
              <a:t>are one of the ways used to settle issues.</a:t>
            </a:r>
          </a:p>
          <a:p>
            <a:pPr>
              <a:lnSpc>
                <a:spcPct val="90000"/>
              </a:lnSpc>
            </a:pPr>
            <a:r>
              <a:rPr lang="en-US" altLang="en-US" sz="2900" dirty="0"/>
              <a:t>The process of an argument is actually where 2 or more people are debating (responding to each other) and making arguments on a particular topic.</a:t>
            </a:r>
          </a:p>
          <a:p>
            <a:pPr lvl="1">
              <a:lnSpc>
                <a:spcPct val="90000"/>
              </a:lnSpc>
            </a:pPr>
            <a:r>
              <a:rPr lang="en-US" altLang="en-US" sz="2900" dirty="0"/>
              <a:t>Moving away from just stating claims but actually defending these claims by providing reasons.</a:t>
            </a:r>
          </a:p>
          <a:p>
            <a:pPr>
              <a:lnSpc>
                <a:spcPct val="90000"/>
              </a:lnSpc>
            </a:pPr>
            <a:r>
              <a:rPr lang="en-AU" sz="2900" dirty="0"/>
              <a:t>Arguments are actually </a:t>
            </a:r>
            <a:r>
              <a:rPr lang="en-AU" sz="2900" dirty="0">
                <a:solidFill>
                  <a:srgbClr val="C00000"/>
                </a:solidFill>
              </a:rPr>
              <a:t>claims</a:t>
            </a:r>
            <a:r>
              <a:rPr lang="en-AU" sz="2900" dirty="0"/>
              <a:t> backed by reasons that are supported by some form of evidence. </a:t>
            </a:r>
            <a:endParaRPr lang="en-US" altLang="en-US" sz="2900" i="1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900" dirty="0"/>
              <a:t>Arguments attempt to </a:t>
            </a:r>
            <a:r>
              <a:rPr lang="en-US" altLang="en-US" sz="2900" dirty="0">
                <a:solidFill>
                  <a:srgbClr val="C00000"/>
                </a:solidFill>
              </a:rPr>
              <a:t>support a claim </a:t>
            </a:r>
            <a:r>
              <a:rPr lang="en-US" altLang="en-US" sz="2900" dirty="0"/>
              <a:t>by giving </a:t>
            </a:r>
            <a:r>
              <a:rPr lang="en-US" altLang="en-US" sz="2900" dirty="0">
                <a:solidFill>
                  <a:srgbClr val="C00000"/>
                </a:solidFill>
              </a:rPr>
              <a:t>reasons</a:t>
            </a:r>
            <a:r>
              <a:rPr lang="en-US" altLang="en-US" sz="2900" dirty="0">
                <a:solidFill>
                  <a:srgbClr val="659200"/>
                </a:solidFill>
              </a:rPr>
              <a:t> </a:t>
            </a:r>
            <a:r>
              <a:rPr lang="en-US" altLang="en-US" sz="2900" dirty="0">
                <a:solidFill>
                  <a:srgbClr val="C00000"/>
                </a:solidFill>
              </a:rPr>
              <a:t>for believing it</a:t>
            </a:r>
            <a:r>
              <a:rPr lang="en-US" altLang="en-US" sz="2900" dirty="0">
                <a:solidFill>
                  <a:srgbClr val="FF0000"/>
                </a:solidFill>
              </a:rPr>
              <a:t> </a:t>
            </a:r>
            <a:r>
              <a:rPr lang="en-US" altLang="en-US" sz="2900" dirty="0"/>
              <a:t>(the </a:t>
            </a:r>
            <a:r>
              <a:rPr lang="en-US" altLang="en-US" sz="2900" i="1" dirty="0">
                <a:solidFill>
                  <a:srgbClr val="C00000"/>
                </a:solidFill>
              </a:rPr>
              <a:t>premises</a:t>
            </a:r>
            <a:r>
              <a:rPr lang="en-US" altLang="en-US" sz="2900" dirty="0"/>
              <a:t>).</a:t>
            </a:r>
          </a:p>
          <a:p>
            <a:pPr>
              <a:lnSpc>
                <a:spcPct val="90000"/>
              </a:lnSpc>
            </a:pPr>
            <a:r>
              <a:rPr lang="en-US" altLang="en-US" sz="2900" dirty="0"/>
              <a:t>The</a:t>
            </a:r>
            <a:r>
              <a:rPr lang="en-US" altLang="en-US" sz="2900" i="1" dirty="0"/>
              <a:t> </a:t>
            </a:r>
            <a:r>
              <a:rPr lang="en-US" altLang="en-US" sz="2900" i="1" dirty="0">
                <a:solidFill>
                  <a:srgbClr val="C00000"/>
                </a:solidFill>
              </a:rPr>
              <a:t>issue</a:t>
            </a:r>
            <a:r>
              <a:rPr lang="en-US" altLang="en-US" sz="2900" i="1" dirty="0">
                <a:solidFill>
                  <a:srgbClr val="659200"/>
                </a:solidFill>
              </a:rPr>
              <a:t> </a:t>
            </a:r>
            <a:r>
              <a:rPr lang="en-US" altLang="en-US" sz="2900" dirty="0"/>
              <a:t>is</a:t>
            </a:r>
            <a:r>
              <a:rPr lang="en-US" altLang="en-US" sz="2900" i="1" dirty="0"/>
              <a:t> “</a:t>
            </a:r>
            <a:r>
              <a:rPr lang="en-US" altLang="en-US" sz="2900" dirty="0"/>
              <a:t>Whether or not the </a:t>
            </a:r>
            <a:r>
              <a:rPr lang="en-US" altLang="en-US" sz="2900" i="1" dirty="0"/>
              <a:t>claim </a:t>
            </a:r>
            <a:r>
              <a:rPr lang="en-US" altLang="en-US" sz="2900" dirty="0"/>
              <a:t>is acceptable given the </a:t>
            </a:r>
            <a:r>
              <a:rPr lang="en-US" altLang="en-US" sz="2900" i="1" dirty="0"/>
              <a:t>reasons</a:t>
            </a:r>
            <a:r>
              <a:rPr lang="en-US" altLang="en-US" sz="2900" dirty="0"/>
              <a:t>.”</a:t>
            </a:r>
            <a:endParaRPr lang="en-US" altLang="en-US" sz="2900" i="1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B75AF6-4DF7-43F2-BB26-9A73E46D2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3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0" y="2054655"/>
            <a:ext cx="5802790" cy="397033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400" dirty="0">
                <a:solidFill>
                  <a:schemeClr val="tx1"/>
                </a:solidFill>
              </a:rPr>
              <a:t>A </a:t>
            </a:r>
            <a:r>
              <a:rPr lang="en-AU" sz="2400" dirty="0">
                <a:solidFill>
                  <a:srgbClr val="659200"/>
                </a:solidFill>
              </a:rPr>
              <a:t>claim </a:t>
            </a:r>
            <a:r>
              <a:rPr lang="en-AU" sz="2400" dirty="0">
                <a:solidFill>
                  <a:schemeClr val="tx1"/>
                </a:solidFill>
              </a:rPr>
              <a:t>is a sentence that is used to make a claim capable of being true or false.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AU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400" dirty="0">
                <a:solidFill>
                  <a:srgbClr val="659200"/>
                </a:solidFill>
              </a:rPr>
              <a:t>Claims</a:t>
            </a:r>
            <a:r>
              <a:rPr lang="en-AU" sz="2400" dirty="0">
                <a:solidFill>
                  <a:schemeClr val="tx1"/>
                </a:solidFill>
              </a:rPr>
              <a:t> are the basic units of </a:t>
            </a:r>
            <a:r>
              <a:rPr lang="en-AU" sz="2400" u="sng" dirty="0">
                <a:solidFill>
                  <a:schemeClr val="tx1"/>
                </a:solidFill>
              </a:rPr>
              <a:t>arguments.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AU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400" dirty="0">
                <a:solidFill>
                  <a:schemeClr val="tx1"/>
                </a:solidFill>
              </a:rPr>
              <a:t>An argument is a set of claims (2 claims) where a </a:t>
            </a:r>
            <a:r>
              <a:rPr lang="en-AU" sz="2400" dirty="0">
                <a:solidFill>
                  <a:srgbClr val="659200"/>
                </a:solidFill>
              </a:rPr>
              <a:t>premise</a:t>
            </a:r>
            <a:r>
              <a:rPr lang="en-AU" sz="2400" dirty="0">
                <a:solidFill>
                  <a:schemeClr val="tx1"/>
                </a:solidFill>
              </a:rPr>
              <a:t>, supports another (particular one) of them called the </a:t>
            </a:r>
            <a:r>
              <a:rPr lang="en-AU" sz="2400" dirty="0">
                <a:solidFill>
                  <a:srgbClr val="659200"/>
                </a:solidFill>
              </a:rPr>
              <a:t>conclusion</a:t>
            </a:r>
            <a:r>
              <a:rPr lang="en-AU" sz="2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6260" y="1138425"/>
            <a:ext cx="8093365" cy="91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6592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 Narrow" pitchFamily="34" charset="0"/>
              </a:rPr>
              <a:t>So What Do We Need to Know to Begin With? … 			….Claims!</a:t>
            </a:r>
          </a:p>
        </p:txBody>
      </p:sp>
      <p:pic>
        <p:nvPicPr>
          <p:cNvPr id="9" name="Picture 2" descr="http://cliparts.co/cliparts/8TG/b4o/8TGb4oBq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60" y="4497935"/>
            <a:ext cx="2529124" cy="217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FC376E-E938-413B-A0DA-6406E7529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948875"/>
            <a:ext cx="565008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A Rundown on Arguments!</a:t>
            </a:r>
            <a:br>
              <a:rPr lang="en-AU" dirty="0"/>
            </a:br>
            <a:r>
              <a:rPr lang="en-AU" dirty="0"/>
              <a:t> 		 ..What are they?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6260" y="2207360"/>
            <a:ext cx="7637129" cy="4271019"/>
          </a:xfrm>
        </p:spPr>
        <p:txBody>
          <a:bodyPr>
            <a:noAutofit/>
          </a:bodyPr>
          <a:lstStyle/>
          <a:p>
            <a:pPr marL="571500" indent="-514350" eaLnBrk="1" hangingPunct="1"/>
            <a:r>
              <a:rPr lang="en-AU" sz="3200" dirty="0"/>
              <a:t>A </a:t>
            </a:r>
            <a:r>
              <a:rPr lang="en-AU" sz="3200" b="1" u="sng" dirty="0"/>
              <a:t>conclusion</a:t>
            </a:r>
            <a:r>
              <a:rPr lang="en-AU" sz="3200" i="1" dirty="0"/>
              <a:t> </a:t>
            </a:r>
            <a:r>
              <a:rPr lang="en-AU" sz="3200" dirty="0"/>
              <a:t>is:</a:t>
            </a:r>
          </a:p>
          <a:p>
            <a:pPr marL="971550" lvl="1" indent="-514350" eaLnBrk="1" hangingPunct="1"/>
            <a:r>
              <a:rPr lang="en-AU" sz="3200" dirty="0"/>
              <a:t>A claim, </a:t>
            </a:r>
            <a:r>
              <a:rPr lang="en-AU" sz="3200" dirty="0">
                <a:solidFill>
                  <a:srgbClr val="659200"/>
                </a:solidFill>
              </a:rPr>
              <a:t>and</a:t>
            </a:r>
          </a:p>
          <a:p>
            <a:pPr marL="971550" lvl="1" indent="-514350" eaLnBrk="1" hangingPunct="1"/>
            <a:r>
              <a:rPr lang="en-AU" sz="3200" dirty="0"/>
              <a:t>Supported by one or more premises.</a:t>
            </a:r>
          </a:p>
          <a:p>
            <a:pPr marL="571500" indent="-514350" eaLnBrk="1" hangingPunct="1"/>
            <a:endParaRPr lang="en-AU" sz="3200" dirty="0"/>
          </a:p>
          <a:p>
            <a:pPr marL="571500" indent="-514350" eaLnBrk="1" hangingPunct="1"/>
            <a:r>
              <a:rPr lang="en-AU" sz="3200" dirty="0"/>
              <a:t>A </a:t>
            </a:r>
            <a:r>
              <a:rPr lang="en-AU" sz="3200" b="1" u="sng" dirty="0"/>
              <a:t>premise</a:t>
            </a:r>
            <a:r>
              <a:rPr lang="en-AU" sz="3200" dirty="0"/>
              <a:t> is:</a:t>
            </a:r>
          </a:p>
          <a:p>
            <a:pPr marL="971550" lvl="1" indent="-514350" eaLnBrk="1" hangingPunct="1"/>
            <a:r>
              <a:rPr lang="en-AU" sz="3200" dirty="0"/>
              <a:t>A claim too, </a:t>
            </a:r>
            <a:r>
              <a:rPr lang="en-AU" sz="3200" dirty="0">
                <a:solidFill>
                  <a:srgbClr val="659200"/>
                </a:solidFill>
              </a:rPr>
              <a:t>and</a:t>
            </a:r>
          </a:p>
          <a:p>
            <a:pPr marL="971550" lvl="1" indent="-514350" eaLnBrk="1" hangingPunct="1"/>
            <a:r>
              <a:rPr lang="en-AU" sz="3200" dirty="0"/>
              <a:t>Used as a reason for believing the conclusion.</a:t>
            </a:r>
          </a:p>
        </p:txBody>
      </p:sp>
      <p:pic>
        <p:nvPicPr>
          <p:cNvPr id="6146" name="Picture 2" descr="http://2.bp.blogspot.com/-IwXpHHXJoT8/VOA-Tbt-miI/AAAAAAAAAic/kjKSzEE4Q6M/s1600/arguments-are-relationships-image-1024x58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40" y="1291130"/>
            <a:ext cx="2817742" cy="1601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D7792E-6B43-4A8A-98F2-D1F3C3994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6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0865" y="911655"/>
            <a:ext cx="7315200" cy="1143000"/>
          </a:xfrm>
        </p:spPr>
        <p:txBody>
          <a:bodyPr/>
          <a:lstStyle/>
          <a:p>
            <a:r>
              <a:rPr lang="en-AU" dirty="0"/>
              <a:t>Arguments… A few examples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3555" y="2054655"/>
            <a:ext cx="7177135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AU" dirty="0"/>
              <a:t>Each of the following </a:t>
            </a:r>
            <a:r>
              <a:rPr lang="en-AU" u="sng" dirty="0"/>
              <a:t>premises</a:t>
            </a:r>
            <a:r>
              <a:rPr lang="en-AU" dirty="0"/>
              <a:t> are highlighted in </a:t>
            </a:r>
            <a:r>
              <a:rPr lang="en-AU" dirty="0">
                <a:solidFill>
                  <a:srgbClr val="0070C0"/>
                </a:solidFill>
              </a:rPr>
              <a:t>blue </a:t>
            </a:r>
            <a:r>
              <a:rPr lang="en-AU" dirty="0">
                <a:solidFill>
                  <a:srgbClr val="FF0000"/>
                </a:solidFill>
              </a:rPr>
              <a:t>and conclusion in red</a:t>
            </a:r>
            <a:r>
              <a:rPr lang="en-AU" dirty="0"/>
              <a:t>.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AU" dirty="0">
                <a:solidFill>
                  <a:srgbClr val="FF0000"/>
                </a:solidFill>
              </a:rPr>
              <a:t>My 1:30pm train was cancelled </a:t>
            </a:r>
            <a:r>
              <a:rPr lang="en-AU" u="sng" dirty="0"/>
              <a:t>because</a:t>
            </a:r>
            <a:r>
              <a:rPr lang="en-AU" dirty="0"/>
              <a:t> </a:t>
            </a:r>
            <a:br>
              <a:rPr lang="en-AU" dirty="0"/>
            </a:br>
            <a:r>
              <a:rPr lang="en-AU" dirty="0">
                <a:solidFill>
                  <a:srgbClr val="0070C0"/>
                </a:solidFill>
              </a:rPr>
              <a:t>it was involved in an accident at 1:20pm</a:t>
            </a:r>
            <a:r>
              <a:rPr lang="en-AU" dirty="0"/>
              <a:t>.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AU" dirty="0">
                <a:solidFill>
                  <a:srgbClr val="0070C0"/>
                </a:solidFill>
              </a:rPr>
              <a:t>Jane likes blue </a:t>
            </a:r>
            <a:r>
              <a:rPr lang="en-AU" u="sng" dirty="0"/>
              <a:t>so</a:t>
            </a:r>
            <a:r>
              <a:rPr lang="en-AU" dirty="0"/>
              <a:t> </a:t>
            </a:r>
            <a:r>
              <a:rPr lang="en-AU" dirty="0">
                <a:solidFill>
                  <a:srgbClr val="FF0000"/>
                </a:solidFill>
              </a:rPr>
              <a:t>her sister likes blue too</a:t>
            </a:r>
            <a:r>
              <a:rPr lang="en-AU" dirty="0"/>
              <a:t>.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 study hard </a:t>
            </a:r>
            <a:r>
              <a:rPr lang="en-US" u="sng" dirty="0"/>
              <a:t>because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 want a good job</a:t>
            </a:r>
            <a:r>
              <a:rPr lang="en-US" dirty="0"/>
              <a:t>.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The PlayStation network is down </a:t>
            </a:r>
            <a:r>
              <a:rPr lang="en-US" u="sng" dirty="0"/>
              <a:t>because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hackers broke in and stole all the data.</a:t>
            </a:r>
            <a:endParaRPr lang="en-AU" dirty="0"/>
          </a:p>
        </p:txBody>
      </p:sp>
      <p:sp>
        <p:nvSpPr>
          <p:cNvPr id="2" name="Rounded Rectangular Callout 1"/>
          <p:cNvSpPr/>
          <p:nvPr/>
        </p:nvSpPr>
        <p:spPr>
          <a:xfrm>
            <a:off x="7167985" y="4956050"/>
            <a:ext cx="1905610" cy="1757288"/>
          </a:xfrm>
          <a:prstGeom prst="wedgeRoundRectCallout">
            <a:avLst>
              <a:gd name="adj1" fmla="val -78144"/>
              <a:gd name="adj2" fmla="val 181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eaLnBrk="1" hangingPunct="1"/>
            <a:r>
              <a:rPr lang="en-AU" sz="2000" dirty="0">
                <a:solidFill>
                  <a:schemeClr val="bg1"/>
                </a:solidFill>
              </a:rPr>
              <a:t>A claim used as a reason for believing the conclusion.</a:t>
            </a:r>
          </a:p>
        </p:txBody>
      </p:sp>
      <p:pic>
        <p:nvPicPr>
          <p:cNvPr id="8" name="Picture 2" descr="http://www.cs.cmu.edu/~junggon/tools/gea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20" y="3345191"/>
            <a:ext cx="1221640" cy="12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s.cmu.edu/~junggon/tools/gea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046" y="2621941"/>
            <a:ext cx="763220" cy="76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B60A87-4EF5-41EE-93F8-C77378E3B3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2010" y="4184591"/>
            <a:ext cx="7187666" cy="5715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2281425" y="4775751"/>
            <a:ext cx="3206805" cy="333004"/>
          </a:xfrm>
          <a:prstGeom prst="rect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093365" cy="916230"/>
          </a:xfrm>
        </p:spPr>
        <p:txBody>
          <a:bodyPr>
            <a:normAutofit fontScale="90000"/>
          </a:bodyPr>
          <a:lstStyle/>
          <a:p>
            <a:r>
              <a:rPr lang="en-AU" sz="4000" dirty="0">
                <a:latin typeface="Arial Narrow" pitchFamily="34" charset="0"/>
              </a:rPr>
              <a:t>Quick Thinking Task !</a:t>
            </a:r>
            <a:br>
              <a:rPr lang="en-AU" sz="4000" dirty="0">
                <a:latin typeface="Arial Narrow" pitchFamily="34" charset="0"/>
              </a:rPr>
            </a:br>
            <a:r>
              <a:rPr lang="en-AU" sz="4000" i="1" dirty="0">
                <a:latin typeface="Arial Narrow" pitchFamily="34" charset="0"/>
              </a:rPr>
              <a:t>Premise/Conclusion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96260" y="2207360"/>
            <a:ext cx="8001000" cy="4525963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None/>
            </a:pPr>
            <a:r>
              <a:rPr lang="en-AU" dirty="0"/>
              <a:t>For example:</a:t>
            </a:r>
          </a:p>
          <a:p>
            <a:r>
              <a:rPr lang="en-AU" dirty="0"/>
              <a:t>Jack is taller than Paul, and Paul is taller than Jill. Therefore, Jack is taller than Jill.</a:t>
            </a:r>
          </a:p>
          <a:p>
            <a:endParaRPr lang="en-AU" dirty="0"/>
          </a:p>
          <a:p>
            <a:pPr>
              <a:buNone/>
            </a:pPr>
            <a:r>
              <a:rPr lang="en-AU" u="sng" dirty="0">
                <a:solidFill>
                  <a:srgbClr val="659200"/>
                </a:solidFill>
              </a:rPr>
              <a:t>Which is the premise?</a:t>
            </a:r>
            <a:r>
              <a:rPr lang="en-AU" dirty="0">
                <a:solidFill>
                  <a:srgbClr val="659200"/>
                </a:solidFill>
              </a:rPr>
              <a:t>	</a:t>
            </a:r>
            <a:r>
              <a:rPr lang="en-AU" u="sng" dirty="0">
                <a:solidFill>
                  <a:srgbClr val="659200"/>
                </a:solidFill>
              </a:rPr>
              <a:t>Which is the conclusion?</a:t>
            </a:r>
          </a:p>
        </p:txBody>
      </p:sp>
      <p:pic>
        <p:nvPicPr>
          <p:cNvPr id="6" name="Picture 2" descr="http://www.clipartbest.com/cliparts/9cz/7oj/9cz7oj6g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012" y="2512770"/>
            <a:ext cx="1606495" cy="1601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806288" y="2162815"/>
            <a:ext cx="5936390" cy="1527050"/>
          </a:xfrm>
          <a:prstGeom prst="wedgeRoundRectCallout">
            <a:avLst>
              <a:gd name="adj1" fmla="val 1361"/>
              <a:gd name="adj2" fmla="val 73446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400" dirty="0">
                <a:solidFill>
                  <a:schemeClr val="bg1"/>
                </a:solidFill>
              </a:rPr>
              <a:t>An argument has a premise and a conclusion. </a:t>
            </a:r>
            <a:br>
              <a:rPr lang="en-AU" sz="2400" dirty="0">
                <a:solidFill>
                  <a:schemeClr val="bg1"/>
                </a:solidFill>
              </a:rPr>
            </a:br>
            <a:r>
              <a:rPr lang="en-AU" sz="2400" u="sng" dirty="0">
                <a:solidFill>
                  <a:schemeClr val="bg1"/>
                </a:solidFill>
              </a:rPr>
              <a:t>The premise supports the conclusion!</a:t>
            </a:r>
          </a:p>
          <a:p>
            <a:r>
              <a:rPr lang="en-AU" sz="2400" i="1" dirty="0">
                <a:solidFill>
                  <a:schemeClr val="bg1"/>
                </a:solidFill>
              </a:rPr>
              <a:t>(sometimes the conclusion can be 2</a:t>
            </a:r>
            <a:r>
              <a:rPr lang="en-AU" sz="2400" i="1" baseline="30000" dirty="0">
                <a:solidFill>
                  <a:schemeClr val="bg1"/>
                </a:solidFill>
              </a:rPr>
              <a:t>nd!</a:t>
            </a:r>
            <a:r>
              <a:rPr lang="en-AU" sz="24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494012" y="6483100"/>
            <a:ext cx="1353728" cy="250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Answer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640935" y="5250817"/>
            <a:ext cx="1101743" cy="4938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48965" y="4956050"/>
            <a:ext cx="133045" cy="8193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99F0A6-FE3B-4C55-B576-BC8DF91B9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28170" y="15156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1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1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448966" y="985720"/>
            <a:ext cx="8093365" cy="5344675"/>
          </a:xfrm>
          <a:prstGeom prst="cloudCallout">
            <a:avLst>
              <a:gd name="adj1" fmla="val -44644"/>
              <a:gd name="adj2" fmla="val 498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800" dirty="0"/>
          </a:p>
          <a:p>
            <a:pPr algn="ctr"/>
            <a:r>
              <a:rPr lang="en-AU" sz="3800" dirty="0"/>
              <a:t>Now let’s look at the theme of this week.</a:t>
            </a:r>
          </a:p>
          <a:p>
            <a:pPr algn="ctr"/>
            <a:endParaRPr lang="en-AU" sz="3800" dirty="0"/>
          </a:p>
          <a:p>
            <a:pPr algn="ctr"/>
            <a:r>
              <a:rPr lang="en-AU" sz="3800" dirty="0"/>
              <a:t>Societal and Scientific Arguments around Video Games!</a:t>
            </a:r>
            <a:br>
              <a:rPr lang="en-AU" sz="3800" dirty="0"/>
            </a:br>
            <a:endParaRPr lang="en-AU" sz="3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65" y="5107188"/>
            <a:ext cx="2434035" cy="1712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7043BD-986A-42B5-BBBE-06F98D37D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1966" y="21320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4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1965</Words>
  <Application>Microsoft Office PowerPoint</Application>
  <PresentationFormat>On-screen Show (4:3)</PresentationFormat>
  <Paragraphs>383</Paragraphs>
  <Slides>39</Slides>
  <Notes>6</Notes>
  <HiddenSlides>0</HiddenSlides>
  <MMClips>41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WordyLight</vt:lpstr>
      <vt:lpstr>Arial</vt:lpstr>
      <vt:lpstr>Arial Narrow</vt:lpstr>
      <vt:lpstr>Calibri</vt:lpstr>
      <vt:lpstr>Wingdings</vt:lpstr>
      <vt:lpstr>Office Theme</vt:lpstr>
      <vt:lpstr>SIT105 – Thinking Technology and Design Class 05</vt:lpstr>
      <vt:lpstr>Critical Thinking Quote of the Class</vt:lpstr>
      <vt:lpstr>PowerPoint Presentation</vt:lpstr>
      <vt:lpstr>Arguments! What are they?</vt:lpstr>
      <vt:lpstr>PowerPoint Presentation</vt:lpstr>
      <vt:lpstr>A Rundown on Arguments!     ..What are they?</vt:lpstr>
      <vt:lpstr>Arguments… A few examples</vt:lpstr>
      <vt:lpstr>Quick Thinking Task ! Premise/Conclusion</vt:lpstr>
      <vt:lpstr>PowerPoint Presentation</vt:lpstr>
      <vt:lpstr>Do Video Games Make People More Violent?</vt:lpstr>
      <vt:lpstr>Do Video Games Make People More Violent? </vt:lpstr>
      <vt:lpstr>PowerPoint Presentation</vt:lpstr>
      <vt:lpstr>Truth Tables  … Why do we need them?</vt:lpstr>
      <vt:lpstr>Truth Tables – 2 Ways!</vt:lpstr>
      <vt:lpstr>PowerPoint Presentation</vt:lpstr>
      <vt:lpstr>Logic and Types of Claims</vt:lpstr>
      <vt:lpstr>Negation (Not) ~</vt:lpstr>
      <vt:lpstr>Conjunction (and) ●</vt:lpstr>
      <vt:lpstr>Disjunction (or) V</vt:lpstr>
      <vt:lpstr>Conditional →</vt:lpstr>
      <vt:lpstr>Summary of Steps in Truth Tables</vt:lpstr>
      <vt:lpstr>PowerPoint Presentation</vt:lpstr>
      <vt:lpstr>Steps Involved in a Long Truth Table</vt:lpstr>
      <vt:lpstr>Steps Involved in a Long Truth Table</vt:lpstr>
      <vt:lpstr>Steps Involved in a Long Truth Table</vt:lpstr>
      <vt:lpstr>Steps Involved in a Long Truth Table</vt:lpstr>
      <vt:lpstr>Steps Involved in a Long Truth Table</vt:lpstr>
      <vt:lpstr>Steps Involved in a Long Truth Table</vt:lpstr>
      <vt:lpstr>Steps Involved in a Long Truth Table</vt:lpstr>
      <vt:lpstr>Steps Involved in a Long Truth Table</vt:lpstr>
      <vt:lpstr>Steps Involved in a Long Truth Table</vt:lpstr>
      <vt:lpstr>PowerPoint Presentation</vt:lpstr>
      <vt:lpstr>Short Truth Table</vt:lpstr>
      <vt:lpstr>Steps to Develop a Short Truth Table</vt:lpstr>
      <vt:lpstr>Steps to Develop a Short Truth Table</vt:lpstr>
      <vt:lpstr>Steps to Develop a Short Truth Table</vt:lpstr>
      <vt:lpstr>Summary Steps to Develop a Short Truth Table</vt:lpstr>
      <vt:lpstr>In Conclusion…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2015-01-25T12:36:41Z</dcterms:created>
  <dcterms:modified xsi:type="dcterms:W3CDTF">2020-05-10T14:52:46Z</dcterms:modified>
</cp:coreProperties>
</file>